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3" r:id="rId2"/>
    <p:sldId id="291" r:id="rId3"/>
    <p:sldId id="286" r:id="rId4"/>
    <p:sldId id="329" r:id="rId5"/>
    <p:sldId id="287" r:id="rId6"/>
    <p:sldId id="262" r:id="rId7"/>
    <p:sldId id="289" r:id="rId8"/>
    <p:sldId id="264" r:id="rId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2" userDrawn="1">
          <p15:clr>
            <a:srgbClr val="A4A3A4"/>
          </p15:clr>
        </p15:guide>
        <p15:guide id="2" pos="5972" userDrawn="1">
          <p15:clr>
            <a:srgbClr val="A4A3A4"/>
          </p15:clr>
        </p15:guide>
        <p15:guide id="4" orient="horz" pos="935" userDrawn="1">
          <p15:clr>
            <a:srgbClr val="A4A3A4"/>
          </p15:clr>
        </p15:guide>
        <p15:guide id="5" orient="horz" pos="4133" userDrawn="1">
          <p15:clr>
            <a:srgbClr val="A4A3A4"/>
          </p15:clr>
        </p15:guide>
        <p15:guide id="6" orient="horz" pos="2702" userDrawn="1">
          <p15:clr>
            <a:srgbClr val="A4A3A4"/>
          </p15:clr>
        </p15:guide>
        <p15:guide id="8" orient="horz" pos="1230" userDrawn="1">
          <p15:clr>
            <a:srgbClr val="A4A3A4"/>
          </p15:clr>
        </p15:guide>
        <p15:guide id="9" orient="horz" pos="51" userDrawn="1">
          <p15:clr>
            <a:srgbClr val="A4A3A4"/>
          </p15:clr>
        </p15:guide>
        <p15:guide id="16" orient="horz" pos="3597" userDrawn="1">
          <p15:clr>
            <a:srgbClr val="A4A3A4"/>
          </p15:clr>
        </p15:guide>
        <p15:guide id="17" pos="2495" userDrawn="1">
          <p15:clr>
            <a:srgbClr val="A4A3A4"/>
          </p15:clr>
        </p15:guide>
        <p15:guide id="19" orient="horz" pos="3090" userDrawn="1">
          <p15:clr>
            <a:srgbClr val="A4A3A4"/>
          </p15:clr>
        </p15:guide>
        <p15:guide id="20" pos="5110" userDrawn="1">
          <p15:clr>
            <a:srgbClr val="A4A3A4"/>
          </p15:clr>
        </p15:guide>
        <p15:guide id="24" orient="horz" pos="2466" userDrawn="1">
          <p15:clr>
            <a:srgbClr val="A4A3A4"/>
          </p15:clr>
        </p15:guide>
        <p15:guide id="26" orient="horz" pos="334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e Skouboe" initials="LS" lastIdx="2" clrIdx="0">
    <p:extLst>
      <p:ext uri="{19B8F6BF-5375-455C-9EA6-DF929625EA0E}">
        <p15:presenceInfo xmlns:p15="http://schemas.microsoft.com/office/powerpoint/2012/main" userId="S-1-5-21-2100284113-1573851820-878952375-2472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41"/>
    <a:srgbClr val="87A5A1"/>
    <a:srgbClr val="99B3AF"/>
    <a:srgbClr val="96EB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44" autoAdjust="0"/>
    <p:restoredTop sz="89679" autoAdjust="0"/>
  </p:normalViewPr>
  <p:slideViewPr>
    <p:cSldViewPr snapToGrid="0" showGuides="1">
      <p:cViewPr varScale="1">
        <p:scale>
          <a:sx n="54" d="100"/>
          <a:sy n="54" d="100"/>
        </p:scale>
        <p:origin x="91" y="379"/>
      </p:cViewPr>
      <p:guideLst>
        <p:guide orient="horz" pos="1842"/>
        <p:guide pos="5972"/>
        <p:guide orient="horz" pos="935"/>
        <p:guide orient="horz" pos="4133"/>
        <p:guide orient="horz" pos="2702"/>
        <p:guide orient="horz" pos="1230"/>
        <p:guide orient="horz" pos="51"/>
        <p:guide orient="horz" pos="3597"/>
        <p:guide pos="2495"/>
        <p:guide orient="horz" pos="3090"/>
        <p:guide pos="5110"/>
        <p:guide orient="horz" pos="2466"/>
        <p:guide orient="horz" pos="3341"/>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0" d="100"/>
          <a:sy n="50" d="100"/>
        </p:scale>
        <p:origin x="2640"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6F069A-8A34-4B44-BFD4-0C094ADDF4CF}" type="doc">
      <dgm:prSet loTypeId="urn:microsoft.com/office/officeart/2009/3/layout/StepUpProcess" loCatId="process" qsTypeId="urn:microsoft.com/office/officeart/2005/8/quickstyle/simple1" qsCatId="simple" csTypeId="urn:microsoft.com/office/officeart/2005/8/colors/accent0_1" csCatId="mainScheme" phldr="1"/>
      <dgm:spPr/>
      <dgm:t>
        <a:bodyPr/>
        <a:lstStyle/>
        <a:p>
          <a:endParaRPr lang="da-DK"/>
        </a:p>
      </dgm:t>
    </dgm:pt>
    <dgm:pt modelId="{01084DD3-42B2-4DDB-ADCE-4CACAF31650E}">
      <dgm:prSet phldrT="[Tekst]"/>
      <dgm:spPr/>
      <dgm:t>
        <a:bodyPr/>
        <a:lstStyle/>
        <a:p>
          <a:r>
            <a:rPr lang="da-DK" dirty="0" smtClean="0">
              <a:solidFill>
                <a:schemeClr val="bg1"/>
              </a:solidFill>
              <a:latin typeface="Roboto" panose="02000000000000000000" pitchFamily="2" charset="0"/>
              <a:ea typeface="Roboto" panose="02000000000000000000" pitchFamily="2" charset="0"/>
            </a:rPr>
            <a:t>Industriel forskning</a:t>
          </a:r>
          <a:endParaRPr lang="da-DK" dirty="0">
            <a:solidFill>
              <a:schemeClr val="bg1"/>
            </a:solidFill>
            <a:latin typeface="Roboto" panose="02000000000000000000" pitchFamily="2" charset="0"/>
            <a:ea typeface="Roboto" panose="02000000000000000000" pitchFamily="2" charset="0"/>
          </a:endParaRPr>
        </a:p>
      </dgm:t>
    </dgm:pt>
    <dgm:pt modelId="{B9331E6D-0D65-43EC-BBB3-5A0350CE3DAF}" type="parTrans" cxnId="{409FD1A8-324C-4113-8178-7E7D895848DD}">
      <dgm:prSet/>
      <dgm:spPr/>
      <dgm:t>
        <a:bodyPr/>
        <a:lstStyle/>
        <a:p>
          <a:endParaRPr lang="da-DK"/>
        </a:p>
      </dgm:t>
    </dgm:pt>
    <dgm:pt modelId="{D52A7800-22D8-4D7E-BCE5-6E0F35D9372C}" type="sibTrans" cxnId="{409FD1A8-324C-4113-8178-7E7D895848DD}">
      <dgm:prSet/>
      <dgm:spPr/>
      <dgm:t>
        <a:bodyPr/>
        <a:lstStyle/>
        <a:p>
          <a:endParaRPr lang="da-DK"/>
        </a:p>
      </dgm:t>
    </dgm:pt>
    <dgm:pt modelId="{688FA0B5-E3A2-4264-A00B-F97393944015}">
      <dgm:prSet phldrT="[Tekst]"/>
      <dgm:spPr/>
      <dgm:t>
        <a:bodyPr/>
        <a:lstStyle/>
        <a:p>
          <a:r>
            <a:rPr lang="da-DK" dirty="0" smtClean="0">
              <a:solidFill>
                <a:schemeClr val="bg1"/>
              </a:solidFill>
              <a:latin typeface="Roboto" panose="02000000000000000000" pitchFamily="2" charset="0"/>
              <a:ea typeface="Roboto" panose="02000000000000000000" pitchFamily="2" charset="0"/>
            </a:rPr>
            <a:t>Certificering &amp; modning</a:t>
          </a:r>
          <a:endParaRPr lang="da-DK" dirty="0">
            <a:solidFill>
              <a:schemeClr val="bg1"/>
            </a:solidFill>
            <a:latin typeface="Roboto" panose="02000000000000000000" pitchFamily="2" charset="0"/>
            <a:ea typeface="Roboto" panose="02000000000000000000" pitchFamily="2" charset="0"/>
          </a:endParaRPr>
        </a:p>
      </dgm:t>
    </dgm:pt>
    <dgm:pt modelId="{69ED13D8-95A5-423E-A7B5-61B9691F3703}" type="parTrans" cxnId="{7B4933DC-1E69-4122-A9A0-02EA0E8AD51F}">
      <dgm:prSet/>
      <dgm:spPr/>
      <dgm:t>
        <a:bodyPr/>
        <a:lstStyle/>
        <a:p>
          <a:endParaRPr lang="da-DK"/>
        </a:p>
      </dgm:t>
    </dgm:pt>
    <dgm:pt modelId="{C75349C0-B1D4-446E-9436-8D671531D318}" type="sibTrans" cxnId="{7B4933DC-1E69-4122-A9A0-02EA0E8AD51F}">
      <dgm:prSet/>
      <dgm:spPr/>
      <dgm:t>
        <a:bodyPr/>
        <a:lstStyle/>
        <a:p>
          <a:endParaRPr lang="da-DK"/>
        </a:p>
      </dgm:t>
    </dgm:pt>
    <dgm:pt modelId="{5C9EF63C-E307-4763-AB19-60224148ECF4}">
      <dgm:prSet phldrT="[Tekst]"/>
      <dgm:spPr/>
      <dgm:t>
        <a:bodyPr/>
        <a:lstStyle/>
        <a:p>
          <a:r>
            <a:rPr lang="da-DK" dirty="0" smtClean="0">
              <a:solidFill>
                <a:schemeClr val="bg1"/>
              </a:solidFill>
              <a:latin typeface="Roboto" panose="02000000000000000000" pitchFamily="2" charset="0"/>
              <a:ea typeface="Roboto" panose="02000000000000000000" pitchFamily="2" charset="0"/>
            </a:rPr>
            <a:t>Produkttest hos slutbrugere</a:t>
          </a:r>
          <a:endParaRPr lang="da-DK" dirty="0">
            <a:solidFill>
              <a:schemeClr val="bg1"/>
            </a:solidFill>
            <a:latin typeface="Roboto" panose="02000000000000000000" pitchFamily="2" charset="0"/>
            <a:ea typeface="Roboto" panose="02000000000000000000" pitchFamily="2" charset="0"/>
          </a:endParaRPr>
        </a:p>
      </dgm:t>
    </dgm:pt>
    <dgm:pt modelId="{9B11F350-D400-4A92-83B7-B6F85FA0416B}" type="parTrans" cxnId="{136F4E80-4817-421D-BADD-60D94C6D7936}">
      <dgm:prSet/>
      <dgm:spPr/>
      <dgm:t>
        <a:bodyPr/>
        <a:lstStyle/>
        <a:p>
          <a:endParaRPr lang="da-DK"/>
        </a:p>
      </dgm:t>
    </dgm:pt>
    <dgm:pt modelId="{1890BC77-6EE9-4F12-9B77-F561BB5F84D7}" type="sibTrans" cxnId="{136F4E80-4817-421D-BADD-60D94C6D7936}">
      <dgm:prSet/>
      <dgm:spPr/>
      <dgm:t>
        <a:bodyPr/>
        <a:lstStyle/>
        <a:p>
          <a:endParaRPr lang="da-DK"/>
        </a:p>
      </dgm:t>
    </dgm:pt>
    <dgm:pt modelId="{D84FB6CE-E4E9-426D-A5EC-3BB7D52A8F77}" type="pres">
      <dgm:prSet presAssocID="{886F069A-8A34-4B44-BFD4-0C094ADDF4CF}" presName="rootnode" presStyleCnt="0">
        <dgm:presLayoutVars>
          <dgm:chMax/>
          <dgm:chPref/>
          <dgm:dir/>
          <dgm:animLvl val="lvl"/>
        </dgm:presLayoutVars>
      </dgm:prSet>
      <dgm:spPr/>
      <dgm:t>
        <a:bodyPr/>
        <a:lstStyle/>
        <a:p>
          <a:endParaRPr lang="da-DK"/>
        </a:p>
      </dgm:t>
    </dgm:pt>
    <dgm:pt modelId="{B5C52E9F-9461-4F9F-9C0A-8F6A710809FF}" type="pres">
      <dgm:prSet presAssocID="{01084DD3-42B2-4DDB-ADCE-4CACAF31650E}" presName="composite" presStyleCnt="0"/>
      <dgm:spPr/>
    </dgm:pt>
    <dgm:pt modelId="{4CA3A2E9-CDE0-4802-8301-A6D9465BB3DA}" type="pres">
      <dgm:prSet presAssocID="{01084DD3-42B2-4DDB-ADCE-4CACAF31650E}" presName="LShape" presStyleLbl="alignNode1" presStyleIdx="0" presStyleCnt="5"/>
      <dgm:spPr/>
    </dgm:pt>
    <dgm:pt modelId="{E2BC55BF-0D4A-40A5-AE90-3C2D4AD4BA15}" type="pres">
      <dgm:prSet presAssocID="{01084DD3-42B2-4DDB-ADCE-4CACAF31650E}" presName="ParentText" presStyleLbl="revTx" presStyleIdx="0" presStyleCnt="3">
        <dgm:presLayoutVars>
          <dgm:chMax val="0"/>
          <dgm:chPref val="0"/>
          <dgm:bulletEnabled val="1"/>
        </dgm:presLayoutVars>
      </dgm:prSet>
      <dgm:spPr/>
      <dgm:t>
        <a:bodyPr/>
        <a:lstStyle/>
        <a:p>
          <a:endParaRPr lang="da-DK"/>
        </a:p>
      </dgm:t>
    </dgm:pt>
    <dgm:pt modelId="{31F91ED9-15F5-472A-848B-DCDD93D78A2E}" type="pres">
      <dgm:prSet presAssocID="{01084DD3-42B2-4DDB-ADCE-4CACAF31650E}" presName="Triangle" presStyleLbl="alignNode1" presStyleIdx="1" presStyleCnt="5" custLinFactNeighborX="29865" custLinFactNeighborY="-53415"/>
      <dgm:spPr>
        <a:solidFill>
          <a:schemeClr val="accent2"/>
        </a:solidFill>
        <a:ln>
          <a:noFill/>
        </a:ln>
      </dgm:spPr>
    </dgm:pt>
    <dgm:pt modelId="{7A159B62-6429-4691-A6D7-1BF2F298CA07}" type="pres">
      <dgm:prSet presAssocID="{D52A7800-22D8-4D7E-BCE5-6E0F35D9372C}" presName="sibTrans" presStyleCnt="0"/>
      <dgm:spPr/>
    </dgm:pt>
    <dgm:pt modelId="{5B247056-A66B-487B-AEE3-C41BD7078574}" type="pres">
      <dgm:prSet presAssocID="{D52A7800-22D8-4D7E-BCE5-6E0F35D9372C}" presName="space" presStyleCnt="0"/>
      <dgm:spPr/>
    </dgm:pt>
    <dgm:pt modelId="{CE8D8617-E999-4AE5-BF17-885EBB4BB430}" type="pres">
      <dgm:prSet presAssocID="{688FA0B5-E3A2-4264-A00B-F97393944015}" presName="composite" presStyleCnt="0"/>
      <dgm:spPr/>
    </dgm:pt>
    <dgm:pt modelId="{7A3DF383-4A6C-468A-84FA-1D2601F56ECC}" type="pres">
      <dgm:prSet presAssocID="{688FA0B5-E3A2-4264-A00B-F97393944015}" presName="LShape" presStyleLbl="alignNode1" presStyleIdx="2" presStyleCnt="5"/>
      <dgm:spPr/>
    </dgm:pt>
    <dgm:pt modelId="{2D890E9E-8986-4436-9150-9DF742930A25}" type="pres">
      <dgm:prSet presAssocID="{688FA0B5-E3A2-4264-A00B-F97393944015}" presName="ParentText" presStyleLbl="revTx" presStyleIdx="1" presStyleCnt="3">
        <dgm:presLayoutVars>
          <dgm:chMax val="0"/>
          <dgm:chPref val="0"/>
          <dgm:bulletEnabled val="1"/>
        </dgm:presLayoutVars>
      </dgm:prSet>
      <dgm:spPr/>
      <dgm:t>
        <a:bodyPr/>
        <a:lstStyle/>
        <a:p>
          <a:endParaRPr lang="da-DK"/>
        </a:p>
      </dgm:t>
    </dgm:pt>
    <dgm:pt modelId="{BF44CC43-7167-4FC0-8FA3-112376D41924}" type="pres">
      <dgm:prSet presAssocID="{688FA0B5-E3A2-4264-A00B-F97393944015}" presName="Triangle" presStyleLbl="alignNode1" presStyleIdx="3" presStyleCnt="5"/>
      <dgm:spPr>
        <a:solidFill>
          <a:schemeClr val="accent2"/>
        </a:solidFill>
        <a:ln>
          <a:noFill/>
        </a:ln>
      </dgm:spPr>
    </dgm:pt>
    <dgm:pt modelId="{C6D6AD53-3FB7-43DB-9B76-F2B3B3FB0374}" type="pres">
      <dgm:prSet presAssocID="{C75349C0-B1D4-446E-9436-8D671531D318}" presName="sibTrans" presStyleCnt="0"/>
      <dgm:spPr/>
    </dgm:pt>
    <dgm:pt modelId="{AD237116-639A-4189-8374-2C03B597A188}" type="pres">
      <dgm:prSet presAssocID="{C75349C0-B1D4-446E-9436-8D671531D318}" presName="space" presStyleCnt="0"/>
      <dgm:spPr/>
    </dgm:pt>
    <dgm:pt modelId="{CE47A8A2-2CD6-4AC9-BC2F-FFDC150E16AB}" type="pres">
      <dgm:prSet presAssocID="{5C9EF63C-E307-4763-AB19-60224148ECF4}" presName="composite" presStyleCnt="0"/>
      <dgm:spPr/>
    </dgm:pt>
    <dgm:pt modelId="{E78B961D-314C-4298-B03E-9E9242622079}" type="pres">
      <dgm:prSet presAssocID="{5C9EF63C-E307-4763-AB19-60224148ECF4}" presName="LShape" presStyleLbl="alignNode1" presStyleIdx="4" presStyleCnt="5"/>
      <dgm:spPr/>
    </dgm:pt>
    <dgm:pt modelId="{6EAA6555-67E8-4376-9ECD-127DC762558C}" type="pres">
      <dgm:prSet presAssocID="{5C9EF63C-E307-4763-AB19-60224148ECF4}" presName="ParentText" presStyleLbl="revTx" presStyleIdx="2" presStyleCnt="3">
        <dgm:presLayoutVars>
          <dgm:chMax val="0"/>
          <dgm:chPref val="0"/>
          <dgm:bulletEnabled val="1"/>
        </dgm:presLayoutVars>
      </dgm:prSet>
      <dgm:spPr/>
      <dgm:t>
        <a:bodyPr/>
        <a:lstStyle/>
        <a:p>
          <a:endParaRPr lang="da-DK"/>
        </a:p>
      </dgm:t>
    </dgm:pt>
  </dgm:ptLst>
  <dgm:cxnLst>
    <dgm:cxn modelId="{409FD1A8-324C-4113-8178-7E7D895848DD}" srcId="{886F069A-8A34-4B44-BFD4-0C094ADDF4CF}" destId="{01084DD3-42B2-4DDB-ADCE-4CACAF31650E}" srcOrd="0" destOrd="0" parTransId="{B9331E6D-0D65-43EC-BBB3-5A0350CE3DAF}" sibTransId="{D52A7800-22D8-4D7E-BCE5-6E0F35D9372C}"/>
    <dgm:cxn modelId="{136F4E80-4817-421D-BADD-60D94C6D7936}" srcId="{886F069A-8A34-4B44-BFD4-0C094ADDF4CF}" destId="{5C9EF63C-E307-4763-AB19-60224148ECF4}" srcOrd="2" destOrd="0" parTransId="{9B11F350-D400-4A92-83B7-B6F85FA0416B}" sibTransId="{1890BC77-6EE9-4F12-9B77-F561BB5F84D7}"/>
    <dgm:cxn modelId="{81AA40BC-5738-4255-ADD3-58529DE5CF47}" type="presOf" srcId="{01084DD3-42B2-4DDB-ADCE-4CACAF31650E}" destId="{E2BC55BF-0D4A-40A5-AE90-3C2D4AD4BA15}" srcOrd="0" destOrd="0" presId="urn:microsoft.com/office/officeart/2009/3/layout/StepUpProcess"/>
    <dgm:cxn modelId="{E7D60D2B-F4C7-4451-9086-FB7EEE5F3D1C}" type="presOf" srcId="{886F069A-8A34-4B44-BFD4-0C094ADDF4CF}" destId="{D84FB6CE-E4E9-426D-A5EC-3BB7D52A8F77}" srcOrd="0" destOrd="0" presId="urn:microsoft.com/office/officeart/2009/3/layout/StepUpProcess"/>
    <dgm:cxn modelId="{7B4933DC-1E69-4122-A9A0-02EA0E8AD51F}" srcId="{886F069A-8A34-4B44-BFD4-0C094ADDF4CF}" destId="{688FA0B5-E3A2-4264-A00B-F97393944015}" srcOrd="1" destOrd="0" parTransId="{69ED13D8-95A5-423E-A7B5-61B9691F3703}" sibTransId="{C75349C0-B1D4-446E-9436-8D671531D318}"/>
    <dgm:cxn modelId="{C0127D99-D50F-4D07-9F6A-93678E797E97}" type="presOf" srcId="{5C9EF63C-E307-4763-AB19-60224148ECF4}" destId="{6EAA6555-67E8-4376-9ECD-127DC762558C}" srcOrd="0" destOrd="0" presId="urn:microsoft.com/office/officeart/2009/3/layout/StepUpProcess"/>
    <dgm:cxn modelId="{0275B21A-BF6E-45EE-8CF1-A720D27A87CE}" type="presOf" srcId="{688FA0B5-E3A2-4264-A00B-F97393944015}" destId="{2D890E9E-8986-4436-9150-9DF742930A25}" srcOrd="0" destOrd="0" presId="urn:microsoft.com/office/officeart/2009/3/layout/StepUpProcess"/>
    <dgm:cxn modelId="{184AC071-C7A3-4309-854E-3CF4F0918D70}" type="presParOf" srcId="{D84FB6CE-E4E9-426D-A5EC-3BB7D52A8F77}" destId="{B5C52E9F-9461-4F9F-9C0A-8F6A710809FF}" srcOrd="0" destOrd="0" presId="urn:microsoft.com/office/officeart/2009/3/layout/StepUpProcess"/>
    <dgm:cxn modelId="{5A6DB59E-840F-4452-A458-CFB5DAA49608}" type="presParOf" srcId="{B5C52E9F-9461-4F9F-9C0A-8F6A710809FF}" destId="{4CA3A2E9-CDE0-4802-8301-A6D9465BB3DA}" srcOrd="0" destOrd="0" presId="urn:microsoft.com/office/officeart/2009/3/layout/StepUpProcess"/>
    <dgm:cxn modelId="{6F4845A0-31F4-42A7-A7FA-0F9C0654E5F5}" type="presParOf" srcId="{B5C52E9F-9461-4F9F-9C0A-8F6A710809FF}" destId="{E2BC55BF-0D4A-40A5-AE90-3C2D4AD4BA15}" srcOrd="1" destOrd="0" presId="urn:microsoft.com/office/officeart/2009/3/layout/StepUpProcess"/>
    <dgm:cxn modelId="{53E5B909-9BA7-4C48-8F65-FB7506A6F152}" type="presParOf" srcId="{B5C52E9F-9461-4F9F-9C0A-8F6A710809FF}" destId="{31F91ED9-15F5-472A-848B-DCDD93D78A2E}" srcOrd="2" destOrd="0" presId="urn:microsoft.com/office/officeart/2009/3/layout/StepUpProcess"/>
    <dgm:cxn modelId="{97802973-68EF-4DC1-AE7D-A81DA6334DE8}" type="presParOf" srcId="{D84FB6CE-E4E9-426D-A5EC-3BB7D52A8F77}" destId="{7A159B62-6429-4691-A6D7-1BF2F298CA07}" srcOrd="1" destOrd="0" presId="urn:microsoft.com/office/officeart/2009/3/layout/StepUpProcess"/>
    <dgm:cxn modelId="{8B04DAE3-E258-484E-8974-160DAA4E7D31}" type="presParOf" srcId="{7A159B62-6429-4691-A6D7-1BF2F298CA07}" destId="{5B247056-A66B-487B-AEE3-C41BD7078574}" srcOrd="0" destOrd="0" presId="urn:microsoft.com/office/officeart/2009/3/layout/StepUpProcess"/>
    <dgm:cxn modelId="{9D3BF16B-7FFB-4D3A-B118-71EEE0C3DD19}" type="presParOf" srcId="{D84FB6CE-E4E9-426D-A5EC-3BB7D52A8F77}" destId="{CE8D8617-E999-4AE5-BF17-885EBB4BB430}" srcOrd="2" destOrd="0" presId="urn:microsoft.com/office/officeart/2009/3/layout/StepUpProcess"/>
    <dgm:cxn modelId="{50944FB1-42E5-4D99-9A45-AE8F995CBBB5}" type="presParOf" srcId="{CE8D8617-E999-4AE5-BF17-885EBB4BB430}" destId="{7A3DF383-4A6C-468A-84FA-1D2601F56ECC}" srcOrd="0" destOrd="0" presId="urn:microsoft.com/office/officeart/2009/3/layout/StepUpProcess"/>
    <dgm:cxn modelId="{41D7CDE5-358A-4F07-9C30-B900EA84696B}" type="presParOf" srcId="{CE8D8617-E999-4AE5-BF17-885EBB4BB430}" destId="{2D890E9E-8986-4436-9150-9DF742930A25}" srcOrd="1" destOrd="0" presId="urn:microsoft.com/office/officeart/2009/3/layout/StepUpProcess"/>
    <dgm:cxn modelId="{6757CE84-2B65-4B8F-925C-7846C97ADAB0}" type="presParOf" srcId="{CE8D8617-E999-4AE5-BF17-885EBB4BB430}" destId="{BF44CC43-7167-4FC0-8FA3-112376D41924}" srcOrd="2" destOrd="0" presId="urn:microsoft.com/office/officeart/2009/3/layout/StepUpProcess"/>
    <dgm:cxn modelId="{7A56956B-47DC-4734-B566-5EB5BE270E35}" type="presParOf" srcId="{D84FB6CE-E4E9-426D-A5EC-3BB7D52A8F77}" destId="{C6D6AD53-3FB7-43DB-9B76-F2B3B3FB0374}" srcOrd="3" destOrd="0" presId="urn:microsoft.com/office/officeart/2009/3/layout/StepUpProcess"/>
    <dgm:cxn modelId="{762422F0-5BF7-467D-81A0-FB4BF3061B00}" type="presParOf" srcId="{C6D6AD53-3FB7-43DB-9B76-F2B3B3FB0374}" destId="{AD237116-639A-4189-8374-2C03B597A188}" srcOrd="0" destOrd="0" presId="urn:microsoft.com/office/officeart/2009/3/layout/StepUpProcess"/>
    <dgm:cxn modelId="{F4E95135-BBB3-4546-A274-B05341E41249}" type="presParOf" srcId="{D84FB6CE-E4E9-426D-A5EC-3BB7D52A8F77}" destId="{CE47A8A2-2CD6-4AC9-BC2F-FFDC150E16AB}" srcOrd="4" destOrd="0" presId="urn:microsoft.com/office/officeart/2009/3/layout/StepUpProcess"/>
    <dgm:cxn modelId="{6EB7EA8E-94E7-4D9B-9C1E-365DCA1B5394}" type="presParOf" srcId="{CE47A8A2-2CD6-4AC9-BC2F-FFDC150E16AB}" destId="{E78B961D-314C-4298-B03E-9E9242622079}" srcOrd="0" destOrd="0" presId="urn:microsoft.com/office/officeart/2009/3/layout/StepUpProcess"/>
    <dgm:cxn modelId="{3F1C236D-6A28-41B4-92C0-C1A86D9FBE44}" type="presParOf" srcId="{CE47A8A2-2CD6-4AC9-BC2F-FFDC150E16AB}" destId="{6EAA6555-67E8-4376-9ECD-127DC762558C}"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3A2E9-CDE0-4802-8301-A6D9465BB3DA}">
      <dsp:nvSpPr>
        <dsp:cNvPr id="0" name=""/>
        <dsp:cNvSpPr/>
      </dsp:nvSpPr>
      <dsp:spPr>
        <a:xfrm rot="5400000">
          <a:off x="248190" y="782510"/>
          <a:ext cx="746356" cy="1241919"/>
        </a:xfrm>
        <a:prstGeom prst="corner">
          <a:avLst>
            <a:gd name="adj1" fmla="val 16120"/>
            <a:gd name="adj2" fmla="val 1611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BC55BF-0D4A-40A5-AE90-3C2D4AD4BA15}">
      <dsp:nvSpPr>
        <dsp:cNvPr id="0" name=""/>
        <dsp:cNvSpPr/>
      </dsp:nvSpPr>
      <dsp:spPr>
        <a:xfrm>
          <a:off x="123605" y="1153577"/>
          <a:ext cx="1121212" cy="982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da-DK" sz="1500" kern="1200" dirty="0" smtClean="0">
              <a:solidFill>
                <a:schemeClr val="bg1"/>
              </a:solidFill>
              <a:latin typeface="Roboto" panose="02000000000000000000" pitchFamily="2" charset="0"/>
              <a:ea typeface="Roboto" panose="02000000000000000000" pitchFamily="2" charset="0"/>
            </a:rPr>
            <a:t>Industriel forskning</a:t>
          </a:r>
          <a:endParaRPr lang="da-DK" sz="1500" kern="1200" dirty="0">
            <a:solidFill>
              <a:schemeClr val="bg1"/>
            </a:solidFill>
            <a:latin typeface="Roboto" panose="02000000000000000000" pitchFamily="2" charset="0"/>
            <a:ea typeface="Roboto" panose="02000000000000000000" pitchFamily="2" charset="0"/>
          </a:endParaRPr>
        </a:p>
      </dsp:txBody>
      <dsp:txXfrm>
        <a:off x="123605" y="1153577"/>
        <a:ext cx="1121212" cy="982808"/>
      </dsp:txXfrm>
    </dsp:sp>
    <dsp:sp modelId="{31F91ED9-15F5-472A-848B-DCDD93D78A2E}">
      <dsp:nvSpPr>
        <dsp:cNvPr id="0" name=""/>
        <dsp:cNvSpPr/>
      </dsp:nvSpPr>
      <dsp:spPr>
        <a:xfrm>
          <a:off x="1096447" y="578080"/>
          <a:ext cx="211549" cy="211549"/>
        </a:xfrm>
        <a:prstGeom prst="triangle">
          <a:avLst>
            <a:gd name="adj" fmla="val 100000"/>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3DF383-4A6C-468A-84FA-1D2601F56ECC}">
      <dsp:nvSpPr>
        <dsp:cNvPr id="0" name=""/>
        <dsp:cNvSpPr/>
      </dsp:nvSpPr>
      <dsp:spPr>
        <a:xfrm rot="5400000">
          <a:off x="1620773" y="442863"/>
          <a:ext cx="746356" cy="1241919"/>
        </a:xfrm>
        <a:prstGeom prst="corner">
          <a:avLst>
            <a:gd name="adj1" fmla="val 16120"/>
            <a:gd name="adj2" fmla="val 1611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890E9E-8986-4436-9150-9DF742930A25}">
      <dsp:nvSpPr>
        <dsp:cNvPr id="0" name=""/>
        <dsp:cNvSpPr/>
      </dsp:nvSpPr>
      <dsp:spPr>
        <a:xfrm>
          <a:off x="1496188" y="813930"/>
          <a:ext cx="1121212" cy="982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da-DK" sz="1500" kern="1200" dirty="0" smtClean="0">
              <a:solidFill>
                <a:schemeClr val="bg1"/>
              </a:solidFill>
              <a:latin typeface="Roboto" panose="02000000000000000000" pitchFamily="2" charset="0"/>
              <a:ea typeface="Roboto" panose="02000000000000000000" pitchFamily="2" charset="0"/>
            </a:rPr>
            <a:t>Certificering &amp; modning</a:t>
          </a:r>
          <a:endParaRPr lang="da-DK" sz="1500" kern="1200" dirty="0">
            <a:solidFill>
              <a:schemeClr val="bg1"/>
            </a:solidFill>
            <a:latin typeface="Roboto" panose="02000000000000000000" pitchFamily="2" charset="0"/>
            <a:ea typeface="Roboto" panose="02000000000000000000" pitchFamily="2" charset="0"/>
          </a:endParaRPr>
        </a:p>
      </dsp:txBody>
      <dsp:txXfrm>
        <a:off x="1496188" y="813930"/>
        <a:ext cx="1121212" cy="982808"/>
      </dsp:txXfrm>
    </dsp:sp>
    <dsp:sp modelId="{BF44CC43-7167-4FC0-8FA3-112376D41924}">
      <dsp:nvSpPr>
        <dsp:cNvPr id="0" name=""/>
        <dsp:cNvSpPr/>
      </dsp:nvSpPr>
      <dsp:spPr>
        <a:xfrm>
          <a:off x="2405850" y="351432"/>
          <a:ext cx="211549" cy="211549"/>
        </a:xfrm>
        <a:prstGeom prst="triangle">
          <a:avLst>
            <a:gd name="adj" fmla="val 100000"/>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8B961D-314C-4298-B03E-9E9242622079}">
      <dsp:nvSpPr>
        <dsp:cNvPr id="0" name=""/>
        <dsp:cNvSpPr/>
      </dsp:nvSpPr>
      <dsp:spPr>
        <a:xfrm rot="5400000">
          <a:off x="2993356" y="103216"/>
          <a:ext cx="746356" cy="1241919"/>
        </a:xfrm>
        <a:prstGeom prst="corner">
          <a:avLst>
            <a:gd name="adj1" fmla="val 16120"/>
            <a:gd name="adj2" fmla="val 1611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AA6555-67E8-4376-9ECD-127DC762558C}">
      <dsp:nvSpPr>
        <dsp:cNvPr id="0" name=""/>
        <dsp:cNvSpPr/>
      </dsp:nvSpPr>
      <dsp:spPr>
        <a:xfrm>
          <a:off x="2868770" y="474283"/>
          <a:ext cx="1121212" cy="982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da-DK" sz="1500" kern="1200" dirty="0" smtClean="0">
              <a:solidFill>
                <a:schemeClr val="bg1"/>
              </a:solidFill>
              <a:latin typeface="Roboto" panose="02000000000000000000" pitchFamily="2" charset="0"/>
              <a:ea typeface="Roboto" panose="02000000000000000000" pitchFamily="2" charset="0"/>
            </a:rPr>
            <a:t>Produkttest hos slutbrugere</a:t>
          </a:r>
          <a:endParaRPr lang="da-DK" sz="1500" kern="1200" dirty="0">
            <a:solidFill>
              <a:schemeClr val="bg1"/>
            </a:solidFill>
            <a:latin typeface="Roboto" panose="02000000000000000000" pitchFamily="2" charset="0"/>
            <a:ea typeface="Roboto" panose="02000000000000000000" pitchFamily="2" charset="0"/>
          </a:endParaRPr>
        </a:p>
      </dsp:txBody>
      <dsp:txXfrm>
        <a:off x="2868770" y="474283"/>
        <a:ext cx="1121212" cy="98280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3BCB11-41D8-4AE6-9B38-0181F90609C2}" type="datetimeFigureOut">
              <a:rPr lang="da-DK" smtClean="0"/>
              <a:t>24-05-2022</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82C31C-C020-4A89-B989-35F641D1B6F2}" type="slidenum">
              <a:rPr lang="da-DK" smtClean="0"/>
              <a:t>‹nr.›</a:t>
            </a:fld>
            <a:endParaRPr lang="da-DK"/>
          </a:p>
        </p:txBody>
      </p:sp>
    </p:spTree>
    <p:extLst>
      <p:ext uri="{BB962C8B-B14F-4D97-AF65-F5344CB8AC3E}">
        <p14:creationId xmlns:p14="http://schemas.microsoft.com/office/powerpoint/2010/main" val="137365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smtClean="0">
                <a:solidFill>
                  <a:schemeClr val="tx1"/>
                </a:solidFill>
                <a:effectLst/>
                <a:latin typeface="+mn-lt"/>
                <a:ea typeface="+mn-ea"/>
                <a:cs typeface="+mn-cs"/>
              </a:rPr>
              <a:t>Et bredt politisk flertal i Folketinget blev i efteråret 2021 i forbindelse med forliget om fordeling af forskningsreserven for 2022 enige om at afsætte yderligere 295 millioner kroner i 2022 til realiseringen af de grønne missioner.</a:t>
            </a:r>
          </a:p>
          <a:p>
            <a:r>
              <a:rPr lang="da-DK" sz="1200" b="0" i="0" kern="1200" dirty="0" smtClean="0">
                <a:solidFill>
                  <a:schemeClr val="tx1"/>
                </a:solidFill>
                <a:effectLst/>
                <a:latin typeface="+mn-lt"/>
                <a:ea typeface="+mn-ea"/>
                <a:cs typeface="+mn-cs"/>
              </a:rPr>
              <a:t>Fangst og lagring eller anvendelse af CO2</a:t>
            </a:r>
          </a:p>
          <a:p>
            <a:r>
              <a:rPr lang="da-DK" sz="1200" b="0" i="0" kern="1200" dirty="0" smtClean="0">
                <a:solidFill>
                  <a:schemeClr val="tx1"/>
                </a:solidFill>
                <a:effectLst/>
                <a:latin typeface="+mn-lt"/>
                <a:ea typeface="+mn-ea"/>
                <a:cs typeface="+mn-cs"/>
              </a:rPr>
              <a:t>Grønne brændstoffer til transport og industri (Power-to-X)</a:t>
            </a:r>
          </a:p>
          <a:p>
            <a:r>
              <a:rPr lang="da-DK" sz="1200" b="0" i="0" kern="1200" dirty="0" smtClean="0">
                <a:solidFill>
                  <a:schemeClr val="tx1"/>
                </a:solidFill>
                <a:effectLst/>
                <a:latin typeface="+mn-lt"/>
                <a:ea typeface="+mn-ea"/>
                <a:cs typeface="+mn-cs"/>
              </a:rPr>
              <a:t>Klima- og miljøvenligt landbrug og fødevareproduktion</a:t>
            </a:r>
          </a:p>
          <a:p>
            <a:r>
              <a:rPr lang="da-DK" sz="1200" b="0" i="0" kern="1200" dirty="0" smtClean="0">
                <a:solidFill>
                  <a:schemeClr val="tx1"/>
                </a:solidFill>
                <a:effectLst/>
                <a:latin typeface="+mn-lt"/>
                <a:ea typeface="+mn-ea"/>
                <a:cs typeface="+mn-cs"/>
              </a:rPr>
              <a:t>Cirkulær økonomi med fokus på plastik og tekstiler</a:t>
            </a:r>
          </a:p>
          <a:p>
            <a:r>
              <a:rPr lang="da-DK" sz="1200" b="0" i="0" kern="1200" dirty="0" smtClean="0">
                <a:solidFill>
                  <a:schemeClr val="tx1"/>
                </a:solidFill>
                <a:effectLst/>
                <a:latin typeface="+mn-lt"/>
                <a:ea typeface="+mn-ea"/>
                <a:cs typeface="+mn-cs"/>
              </a:rPr>
              <a:t>De ekstra midler, som udmøntes af Innovationsfonden, skal understøtte strategisk og udfordringsdrevet forskning og innovation inden for de fire missioners områder, og dermed bidrage til at indfri Danmarks klimamålsætning om 70 pct. reduktion i udledningen af drivhusgasser i 2030 og CO2-neutralitet i 2050, sammenlignet med niveauet i 1990, og en samtidig styrkelse af natur og miljø.</a:t>
            </a:r>
          </a:p>
          <a:p>
            <a:r>
              <a:rPr lang="da-DK" sz="1200" b="0" i="0" kern="1200" dirty="0" smtClean="0">
                <a:solidFill>
                  <a:schemeClr val="tx1"/>
                </a:solidFill>
                <a:effectLst/>
                <a:latin typeface="+mn-lt"/>
                <a:ea typeface="+mn-ea"/>
                <a:cs typeface="+mn-cs"/>
              </a:rPr>
              <a:t>Allerede eksisterede partnerskaber inden for de fire missioner, men også øvrige relevante aktører, kan søge de ekstra midler, som er fordelt på Innovationsfondens programmer: Grand Solutions samt særlige puljer under Innobooster (en særlig grøn </a:t>
            </a:r>
            <a:r>
              <a:rPr lang="da-DK" sz="1200" b="0" i="0" kern="1200" dirty="0" err="1" smtClean="0">
                <a:solidFill>
                  <a:schemeClr val="tx1"/>
                </a:solidFill>
                <a:effectLst/>
                <a:latin typeface="+mn-lt"/>
                <a:ea typeface="+mn-ea"/>
                <a:cs typeface="+mn-cs"/>
              </a:rPr>
              <a:t>missionsbooster</a:t>
            </a:r>
            <a:r>
              <a:rPr lang="da-DK" sz="1200" b="0" i="0" kern="1200" dirty="0" smtClean="0">
                <a:solidFill>
                  <a:schemeClr val="tx1"/>
                </a:solidFill>
                <a:effectLst/>
                <a:latin typeface="+mn-lt"/>
                <a:ea typeface="+mn-ea"/>
                <a:cs typeface="+mn-cs"/>
              </a:rPr>
              <a:t> med fokus på industriel forskning og høj støtteprocent), Erhvervsforsker-programmet og de internationale programmer.</a:t>
            </a:r>
          </a:p>
          <a:p>
            <a:r>
              <a:rPr lang="da-DK" sz="1200" b="0" i="0" kern="1200" dirty="0" smtClean="0">
                <a:solidFill>
                  <a:schemeClr val="tx1"/>
                </a:solidFill>
                <a:effectLst/>
                <a:latin typeface="+mn-lt"/>
                <a:ea typeface="+mn-ea"/>
                <a:cs typeface="+mn-cs"/>
              </a:rPr>
              <a:t>Cirka 2/3 af de 295 millioner kroner er allokeret til Grand Solutions, mens den sidste tredjedel bliver fordelt mellem Innobooster, Erhvervsforskerprogrammet og de Internationale programmer i Innovationsfonden.</a:t>
            </a:r>
          </a:p>
          <a:p>
            <a:endParaRPr lang="da-DK" dirty="0"/>
          </a:p>
        </p:txBody>
      </p:sp>
      <p:sp>
        <p:nvSpPr>
          <p:cNvPr id="4" name="Pladsholder til slidenummer 3"/>
          <p:cNvSpPr>
            <a:spLocks noGrp="1"/>
          </p:cNvSpPr>
          <p:nvPr>
            <p:ph type="sldNum" sz="quarter" idx="10"/>
          </p:nvPr>
        </p:nvSpPr>
        <p:spPr/>
        <p:txBody>
          <a:bodyPr/>
          <a:lstStyle/>
          <a:p>
            <a:fld id="{7E82C31C-C020-4A89-B989-35F641D1B6F2}" type="slidenum">
              <a:rPr lang="da-DK" smtClean="0"/>
              <a:t>1</a:t>
            </a:fld>
            <a:endParaRPr lang="da-DK"/>
          </a:p>
        </p:txBody>
      </p:sp>
    </p:spTree>
    <p:extLst>
      <p:ext uri="{BB962C8B-B14F-4D97-AF65-F5344CB8AC3E}">
        <p14:creationId xmlns:p14="http://schemas.microsoft.com/office/powerpoint/2010/main" val="1544510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smtClean="0">
                <a:solidFill>
                  <a:schemeClr val="tx1"/>
                </a:solidFill>
                <a:effectLst/>
                <a:latin typeface="+mn-lt"/>
                <a:ea typeface="+mn-ea"/>
                <a:cs typeface="+mn-cs"/>
              </a:rPr>
              <a:t>Ansøgninger </a:t>
            </a:r>
            <a:r>
              <a:rPr lang="da-DK" sz="1200" kern="1200" dirty="0" smtClean="0">
                <a:solidFill>
                  <a:schemeClr val="tx1"/>
                </a:solidFill>
                <a:effectLst/>
                <a:latin typeface="+mn-lt"/>
                <a:ea typeface="+mn-ea"/>
                <a:cs typeface="+mn-cs"/>
              </a:rPr>
              <a:t>skal direkte kunne pege på hvilke af de fire missionsområder, som projektet relaterer sig til.</a:t>
            </a:r>
            <a:endParaRPr lang="da-DK" sz="1200" b="0" i="0" kern="1200" dirty="0" smtClean="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7E82C31C-C020-4A89-B989-35F641D1B6F2}" type="slidenum">
              <a:rPr lang="da-DK" smtClean="0"/>
              <a:t>2</a:t>
            </a:fld>
            <a:endParaRPr lang="da-DK"/>
          </a:p>
        </p:txBody>
      </p:sp>
    </p:spTree>
    <p:extLst>
      <p:ext uri="{BB962C8B-B14F-4D97-AF65-F5344CB8AC3E}">
        <p14:creationId xmlns:p14="http://schemas.microsoft.com/office/powerpoint/2010/main" val="2808879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7E82C31C-C020-4A89-B989-35F641D1B6F2}" type="slidenum">
              <a:rPr lang="da-DK" smtClean="0"/>
              <a:t>3</a:t>
            </a:fld>
            <a:endParaRPr lang="da-DK"/>
          </a:p>
        </p:txBody>
      </p:sp>
    </p:spTree>
    <p:extLst>
      <p:ext uri="{BB962C8B-B14F-4D97-AF65-F5344CB8AC3E}">
        <p14:creationId xmlns:p14="http://schemas.microsoft.com/office/powerpoint/2010/main" val="2388656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E82C31C-C020-4A89-B989-35F641D1B6F2}" type="slidenum">
              <a:rPr lang="da-DK" smtClean="0"/>
              <a:t>4</a:t>
            </a:fld>
            <a:endParaRPr lang="da-DK"/>
          </a:p>
        </p:txBody>
      </p:sp>
    </p:spTree>
    <p:extLst>
      <p:ext uri="{BB962C8B-B14F-4D97-AF65-F5344CB8AC3E}">
        <p14:creationId xmlns:p14="http://schemas.microsoft.com/office/powerpoint/2010/main" val="1485711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https://innovationsfonden.dk/da/programmer/grand-solutions/grand-solutions-realisering-af-de-fire-groenne-missioner</a:t>
            </a:r>
            <a:endParaRPr lang="da-DK" dirty="0"/>
          </a:p>
        </p:txBody>
      </p:sp>
      <p:sp>
        <p:nvSpPr>
          <p:cNvPr id="4" name="Pladsholder til slidenummer 3"/>
          <p:cNvSpPr>
            <a:spLocks noGrp="1"/>
          </p:cNvSpPr>
          <p:nvPr>
            <p:ph type="sldNum" sz="quarter" idx="10"/>
          </p:nvPr>
        </p:nvSpPr>
        <p:spPr/>
        <p:txBody>
          <a:bodyPr/>
          <a:lstStyle/>
          <a:p>
            <a:fld id="{7E82C31C-C020-4A89-B989-35F641D1B6F2}" type="slidenum">
              <a:rPr lang="da-DK" smtClean="0"/>
              <a:t>5</a:t>
            </a:fld>
            <a:endParaRPr lang="da-DK"/>
          </a:p>
        </p:txBody>
      </p:sp>
    </p:spTree>
    <p:extLst>
      <p:ext uri="{BB962C8B-B14F-4D97-AF65-F5344CB8AC3E}">
        <p14:creationId xmlns:p14="http://schemas.microsoft.com/office/powerpoint/2010/main" val="276388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ekst på turkis">
    <p:bg>
      <p:bgPr>
        <a:solidFill>
          <a:schemeClr val="bg1"/>
        </a:solidFill>
        <a:effectLst/>
      </p:bgPr>
    </p:bg>
    <p:spTree>
      <p:nvGrpSpPr>
        <p:cNvPr id="1" name=""/>
        <p:cNvGrpSpPr/>
        <p:nvPr/>
      </p:nvGrpSpPr>
      <p:grpSpPr>
        <a:xfrm>
          <a:off x="0" y="0"/>
          <a:ext cx="0" cy="0"/>
          <a:chOff x="0" y="0"/>
          <a:chExt cx="0" cy="0"/>
        </a:xfrm>
      </p:grpSpPr>
      <p:pic>
        <p:nvPicPr>
          <p:cNvPr id="8" name="Billede 7" descr="Et billede, der indeholder tekst, clipart, bordservice, service&#10;&#10;Automatisk genereret beskrivelse">
            <a:extLst>
              <a:ext uri="{FF2B5EF4-FFF2-40B4-BE49-F238E27FC236}">
                <a16:creationId xmlns:a16="http://schemas.microsoft.com/office/drawing/2014/main" id="{93BA27B6-A2E6-CD48-B218-F63EBE0B98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01814" y="6233625"/>
            <a:ext cx="2577411" cy="384476"/>
          </a:xfrm>
          <a:prstGeom prst="rect">
            <a:avLst/>
          </a:prstGeom>
        </p:spPr>
      </p:pic>
      <p:sp>
        <p:nvSpPr>
          <p:cNvPr id="11" name="Pladsholder til sidefod 4">
            <a:extLst>
              <a:ext uri="{FF2B5EF4-FFF2-40B4-BE49-F238E27FC236}">
                <a16:creationId xmlns:a16="http://schemas.microsoft.com/office/drawing/2014/main" id="{91AE83B1-5EA5-0442-A16D-03A655BA2E30}"/>
              </a:ext>
            </a:extLst>
          </p:cNvPr>
          <p:cNvSpPr>
            <a:spLocks noGrp="1"/>
          </p:cNvSpPr>
          <p:nvPr>
            <p:ph type="ftr" sz="quarter" idx="11"/>
          </p:nvPr>
        </p:nvSpPr>
        <p:spPr>
          <a:xfrm>
            <a:off x="1208088" y="6533891"/>
            <a:ext cx="4114800" cy="210620"/>
          </a:xfrm>
          <a:prstGeom prst="rect">
            <a:avLst/>
          </a:prstGeom>
        </p:spPr>
        <p:txBody>
          <a:bodyPr lIns="0" tIns="0" rIns="0" bIns="0"/>
          <a:lstStyle>
            <a:lvl1pPr>
              <a:defRPr sz="900">
                <a:latin typeface="Roboto" panose="02000000000000000000" pitchFamily="2" charset="0"/>
                <a:ea typeface="Roboto" panose="02000000000000000000" pitchFamily="2" charset="0"/>
              </a:defRPr>
            </a:lvl1pPr>
          </a:lstStyle>
          <a:p>
            <a:r>
              <a:rPr lang="da-DK" dirty="0"/>
              <a:t>Præsentation af Innovationsfonden</a:t>
            </a:r>
          </a:p>
        </p:txBody>
      </p:sp>
    </p:spTree>
    <p:extLst>
      <p:ext uri="{BB962C8B-B14F-4D97-AF65-F5344CB8AC3E}">
        <p14:creationId xmlns:p14="http://schemas.microsoft.com/office/powerpoint/2010/main" val="14734420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på turkis">
    <p:bg>
      <p:bgPr>
        <a:solidFill>
          <a:srgbClr val="96EBF1"/>
        </a:solidFill>
        <a:effectLst/>
      </p:bgPr>
    </p:bg>
    <p:spTree>
      <p:nvGrpSpPr>
        <p:cNvPr id="1" name=""/>
        <p:cNvGrpSpPr/>
        <p:nvPr/>
      </p:nvGrpSpPr>
      <p:grpSpPr>
        <a:xfrm>
          <a:off x="0" y="0"/>
          <a:ext cx="0" cy="0"/>
          <a:chOff x="0" y="0"/>
          <a:chExt cx="0" cy="0"/>
        </a:xfrm>
      </p:grpSpPr>
      <p:sp>
        <p:nvSpPr>
          <p:cNvPr id="4" name="Pladsholder til sidefod 4">
            <a:extLst>
              <a:ext uri="{FF2B5EF4-FFF2-40B4-BE49-F238E27FC236}">
                <a16:creationId xmlns:a16="http://schemas.microsoft.com/office/drawing/2014/main" id="{E53B7994-D986-6340-B661-FCF5D4088AD5}"/>
              </a:ext>
            </a:extLst>
          </p:cNvPr>
          <p:cNvSpPr>
            <a:spLocks noGrp="1"/>
          </p:cNvSpPr>
          <p:nvPr>
            <p:ph type="ftr" sz="quarter" idx="11"/>
          </p:nvPr>
        </p:nvSpPr>
        <p:spPr>
          <a:xfrm>
            <a:off x="1208088" y="6533891"/>
            <a:ext cx="4114800" cy="210620"/>
          </a:xfrm>
          <a:prstGeom prst="rect">
            <a:avLst/>
          </a:prstGeom>
        </p:spPr>
        <p:txBody>
          <a:bodyPr lIns="0" tIns="0" rIns="0" bIns="0"/>
          <a:lstStyle>
            <a:lvl1pPr>
              <a:defRPr sz="900">
                <a:latin typeface="Roboto" panose="02000000000000000000" pitchFamily="2" charset="0"/>
                <a:ea typeface="Roboto" panose="02000000000000000000" pitchFamily="2" charset="0"/>
              </a:defRPr>
            </a:lvl1pPr>
          </a:lstStyle>
          <a:p>
            <a:r>
              <a:rPr lang="da-DK" dirty="0"/>
              <a:t>Præsentation af Innovationsfonden</a:t>
            </a:r>
          </a:p>
        </p:txBody>
      </p:sp>
      <p:pic>
        <p:nvPicPr>
          <p:cNvPr id="8" name="Billede 7" descr="Et billede, der indeholder tekst, clipart, bordservice, service&#10;&#10;Automatisk genereret beskrivelse">
            <a:extLst>
              <a:ext uri="{FF2B5EF4-FFF2-40B4-BE49-F238E27FC236}">
                <a16:creationId xmlns:a16="http://schemas.microsoft.com/office/drawing/2014/main" id="{41CC1A6B-0943-4242-9433-D5F9BB643A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7709" y="306681"/>
            <a:ext cx="2500085" cy="372941"/>
          </a:xfrm>
          <a:prstGeom prst="rect">
            <a:avLst/>
          </a:prstGeom>
        </p:spPr>
      </p:pic>
      <p:sp>
        <p:nvSpPr>
          <p:cNvPr id="10" name="Pladsholder til indhold 2">
            <a:extLst>
              <a:ext uri="{FF2B5EF4-FFF2-40B4-BE49-F238E27FC236}">
                <a16:creationId xmlns:a16="http://schemas.microsoft.com/office/drawing/2014/main" id="{82F6E1E5-E6E7-2241-9955-205F30711CCD}"/>
              </a:ext>
            </a:extLst>
          </p:cNvPr>
          <p:cNvSpPr>
            <a:spLocks noGrp="1"/>
          </p:cNvSpPr>
          <p:nvPr>
            <p:ph sz="quarter" idx="12" hasCustomPrompt="1"/>
          </p:nvPr>
        </p:nvSpPr>
        <p:spPr>
          <a:xfrm>
            <a:off x="1208089" y="1354591"/>
            <a:ext cx="8056562" cy="674969"/>
          </a:xfrm>
          <a:prstGeom prst="rect">
            <a:avLst/>
          </a:prstGeom>
        </p:spPr>
        <p:txBody>
          <a:bodyPr lIns="0" tIns="0" rIns="0" bIns="0"/>
          <a:lstStyle>
            <a:lvl1pPr marL="0" indent="0">
              <a:lnSpc>
                <a:spcPct val="100000"/>
              </a:lnSpc>
              <a:spcAft>
                <a:spcPts val="1000"/>
              </a:spcAft>
              <a:tabLst/>
              <a:defRPr sz="3600" b="1" i="0" baseline="0">
                <a:latin typeface="Roboto" panose="02000000000000000000" pitchFamily="2" charset="0"/>
              </a:defRPr>
            </a:lvl1pPr>
            <a:lvl2pPr marL="7938" indent="-7938">
              <a:tabLst/>
              <a:defRPr sz="2200" baseline="0">
                <a:latin typeface="Roboto" panose="02000000000000000000" pitchFamily="2" charset="0"/>
              </a:defRPr>
            </a:lvl2pPr>
            <a:lvl3pPr marL="7938" indent="-7938">
              <a:tabLst/>
              <a:defRPr sz="2200" baseline="0">
                <a:latin typeface="Roboto" panose="02000000000000000000" pitchFamily="2" charset="0"/>
              </a:defRPr>
            </a:lvl3pPr>
            <a:lvl4pPr marL="7938" indent="-7938">
              <a:tabLst/>
              <a:defRPr sz="2200" baseline="0">
                <a:latin typeface="Roboto" panose="02000000000000000000" pitchFamily="2" charset="0"/>
              </a:defRPr>
            </a:lvl4pPr>
            <a:lvl5pPr marL="7938" indent="-7938">
              <a:tabLst/>
              <a:defRPr sz="2200" baseline="0">
                <a:latin typeface="Roboto" panose="02000000000000000000" pitchFamily="2" charset="0"/>
              </a:defRPr>
            </a:lvl5pPr>
          </a:lstStyle>
          <a:p>
            <a:pPr lvl="0"/>
            <a:r>
              <a:rPr lang="da-DK" dirty="0"/>
              <a:t>Klik for at redigere masteren</a:t>
            </a:r>
          </a:p>
        </p:txBody>
      </p:sp>
      <p:sp>
        <p:nvSpPr>
          <p:cNvPr id="11" name="Pladsholder til indhold 2">
            <a:extLst>
              <a:ext uri="{FF2B5EF4-FFF2-40B4-BE49-F238E27FC236}">
                <a16:creationId xmlns:a16="http://schemas.microsoft.com/office/drawing/2014/main" id="{18953E08-C222-C64E-B80E-BDBF3EE4FFEC}"/>
              </a:ext>
            </a:extLst>
          </p:cNvPr>
          <p:cNvSpPr>
            <a:spLocks noGrp="1"/>
          </p:cNvSpPr>
          <p:nvPr>
            <p:ph sz="quarter" idx="13" hasCustomPrompt="1"/>
          </p:nvPr>
        </p:nvSpPr>
        <p:spPr>
          <a:xfrm>
            <a:off x="1208089" y="2029560"/>
            <a:ext cx="8056562" cy="4335915"/>
          </a:xfrm>
          <a:prstGeom prst="rect">
            <a:avLst/>
          </a:prstGeom>
        </p:spPr>
        <p:txBody>
          <a:bodyPr lIns="0" tIns="0" rIns="0" bIns="0"/>
          <a:lstStyle>
            <a:lvl1pPr marL="0" indent="0">
              <a:lnSpc>
                <a:spcPct val="100000"/>
              </a:lnSpc>
              <a:spcAft>
                <a:spcPts val="1000"/>
              </a:spcAft>
              <a:tabLst/>
              <a:defRPr sz="2200" b="0" i="0" baseline="0">
                <a:latin typeface="Roboto" panose="02000000000000000000" pitchFamily="2" charset="0"/>
              </a:defRPr>
            </a:lvl1pPr>
            <a:lvl2pPr marL="7938" indent="-7938">
              <a:tabLst/>
              <a:defRPr sz="2200" baseline="0">
                <a:latin typeface="Roboto" panose="02000000000000000000" pitchFamily="2" charset="0"/>
              </a:defRPr>
            </a:lvl2pPr>
            <a:lvl3pPr marL="7938" indent="-7938">
              <a:tabLst/>
              <a:defRPr sz="2200" baseline="0">
                <a:latin typeface="Roboto" panose="02000000000000000000" pitchFamily="2" charset="0"/>
              </a:defRPr>
            </a:lvl3pPr>
            <a:lvl4pPr marL="7938" indent="-7938">
              <a:tabLst/>
              <a:defRPr sz="2200" baseline="0">
                <a:latin typeface="Roboto" panose="02000000000000000000" pitchFamily="2" charset="0"/>
              </a:defRPr>
            </a:lvl4pPr>
            <a:lvl5pPr marL="7938" indent="-7938">
              <a:tabLst/>
              <a:defRPr sz="2200" baseline="0">
                <a:latin typeface="Roboto" panose="02000000000000000000" pitchFamily="2" charset="0"/>
              </a:defRPr>
            </a:lvl5pPr>
          </a:lstStyle>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4707189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kst på turkis">
    <p:bg>
      <p:bgPr>
        <a:solidFill>
          <a:schemeClr val="bg1"/>
        </a:solidFill>
        <a:effectLst/>
      </p:bgPr>
    </p:bg>
    <p:spTree>
      <p:nvGrpSpPr>
        <p:cNvPr id="1" name=""/>
        <p:cNvGrpSpPr/>
        <p:nvPr/>
      </p:nvGrpSpPr>
      <p:grpSpPr>
        <a:xfrm>
          <a:off x="0" y="0"/>
          <a:ext cx="0" cy="0"/>
          <a:chOff x="0" y="0"/>
          <a:chExt cx="0" cy="0"/>
        </a:xfrm>
      </p:grpSpPr>
      <p:sp>
        <p:nvSpPr>
          <p:cNvPr id="4" name="Pladsholder til sidefod 4">
            <a:extLst>
              <a:ext uri="{FF2B5EF4-FFF2-40B4-BE49-F238E27FC236}">
                <a16:creationId xmlns:a16="http://schemas.microsoft.com/office/drawing/2014/main" id="{E53B7994-D986-6340-B661-FCF5D4088AD5}"/>
              </a:ext>
            </a:extLst>
          </p:cNvPr>
          <p:cNvSpPr>
            <a:spLocks noGrp="1"/>
          </p:cNvSpPr>
          <p:nvPr>
            <p:ph type="ftr" sz="quarter" idx="11"/>
          </p:nvPr>
        </p:nvSpPr>
        <p:spPr>
          <a:xfrm>
            <a:off x="1208088" y="6533891"/>
            <a:ext cx="4114800" cy="210620"/>
          </a:xfrm>
          <a:prstGeom prst="rect">
            <a:avLst/>
          </a:prstGeom>
        </p:spPr>
        <p:txBody>
          <a:bodyPr lIns="0" tIns="0" rIns="0" bIns="0"/>
          <a:lstStyle>
            <a:lvl1pPr>
              <a:defRPr sz="900">
                <a:latin typeface="Roboto" panose="02000000000000000000" pitchFamily="2" charset="0"/>
                <a:ea typeface="Roboto" panose="02000000000000000000" pitchFamily="2" charset="0"/>
              </a:defRPr>
            </a:lvl1pPr>
          </a:lstStyle>
          <a:p>
            <a:r>
              <a:rPr lang="da-DK" dirty="0"/>
              <a:t>Præsentation af Innovationsfonden</a:t>
            </a:r>
          </a:p>
        </p:txBody>
      </p:sp>
      <p:pic>
        <p:nvPicPr>
          <p:cNvPr id="6" name="Billede 5">
            <a:extLst>
              <a:ext uri="{FF2B5EF4-FFF2-40B4-BE49-F238E27FC236}">
                <a16:creationId xmlns:a16="http://schemas.microsoft.com/office/drawing/2014/main" id="{492920EE-3E62-EC41-9161-A4FEE802AB3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037709" y="306681"/>
            <a:ext cx="2500085" cy="372940"/>
          </a:xfrm>
          <a:prstGeom prst="rect">
            <a:avLst/>
          </a:prstGeom>
        </p:spPr>
      </p:pic>
      <p:sp>
        <p:nvSpPr>
          <p:cNvPr id="7" name="Pladsholder til indhold 2">
            <a:extLst>
              <a:ext uri="{FF2B5EF4-FFF2-40B4-BE49-F238E27FC236}">
                <a16:creationId xmlns:a16="http://schemas.microsoft.com/office/drawing/2014/main" id="{D3F919EF-3841-BA43-8736-99B8A7AFABA2}"/>
              </a:ext>
            </a:extLst>
          </p:cNvPr>
          <p:cNvSpPr>
            <a:spLocks noGrp="1"/>
          </p:cNvSpPr>
          <p:nvPr>
            <p:ph sz="quarter" idx="12" hasCustomPrompt="1"/>
          </p:nvPr>
        </p:nvSpPr>
        <p:spPr>
          <a:xfrm>
            <a:off x="1208089" y="1354591"/>
            <a:ext cx="8056562" cy="674969"/>
          </a:xfrm>
          <a:prstGeom prst="rect">
            <a:avLst/>
          </a:prstGeom>
        </p:spPr>
        <p:txBody>
          <a:bodyPr lIns="0" tIns="0" rIns="0" bIns="0"/>
          <a:lstStyle>
            <a:lvl1pPr marL="0" indent="0">
              <a:lnSpc>
                <a:spcPct val="100000"/>
              </a:lnSpc>
              <a:spcAft>
                <a:spcPts val="1000"/>
              </a:spcAft>
              <a:tabLst/>
              <a:defRPr sz="3600" b="1" i="0" baseline="0">
                <a:latin typeface="Roboto" panose="02000000000000000000" pitchFamily="2" charset="0"/>
              </a:defRPr>
            </a:lvl1pPr>
            <a:lvl2pPr marL="7938" indent="-7938">
              <a:tabLst/>
              <a:defRPr sz="2200" baseline="0">
                <a:latin typeface="Roboto" panose="02000000000000000000" pitchFamily="2" charset="0"/>
              </a:defRPr>
            </a:lvl2pPr>
            <a:lvl3pPr marL="7938" indent="-7938">
              <a:tabLst/>
              <a:defRPr sz="2200" baseline="0">
                <a:latin typeface="Roboto" panose="02000000000000000000" pitchFamily="2" charset="0"/>
              </a:defRPr>
            </a:lvl3pPr>
            <a:lvl4pPr marL="7938" indent="-7938">
              <a:tabLst/>
              <a:defRPr sz="2200" baseline="0">
                <a:latin typeface="Roboto" panose="02000000000000000000" pitchFamily="2" charset="0"/>
              </a:defRPr>
            </a:lvl4pPr>
            <a:lvl5pPr marL="7938" indent="-7938">
              <a:tabLst/>
              <a:defRPr sz="2200" baseline="0">
                <a:latin typeface="Roboto" panose="02000000000000000000" pitchFamily="2" charset="0"/>
              </a:defRPr>
            </a:lvl5pPr>
          </a:lstStyle>
          <a:p>
            <a:pPr lvl="0"/>
            <a:r>
              <a:rPr lang="da-DK" dirty="0"/>
              <a:t>Klik for at redigere masteren</a:t>
            </a:r>
          </a:p>
        </p:txBody>
      </p:sp>
      <p:sp>
        <p:nvSpPr>
          <p:cNvPr id="9" name="Pladsholder til indhold 2">
            <a:extLst>
              <a:ext uri="{FF2B5EF4-FFF2-40B4-BE49-F238E27FC236}">
                <a16:creationId xmlns:a16="http://schemas.microsoft.com/office/drawing/2014/main" id="{BEB817C0-C078-F141-9A6D-CD02295955DE}"/>
              </a:ext>
            </a:extLst>
          </p:cNvPr>
          <p:cNvSpPr>
            <a:spLocks noGrp="1"/>
          </p:cNvSpPr>
          <p:nvPr>
            <p:ph sz="quarter" idx="13" hasCustomPrompt="1"/>
          </p:nvPr>
        </p:nvSpPr>
        <p:spPr>
          <a:xfrm>
            <a:off x="1208089" y="2029560"/>
            <a:ext cx="8056562" cy="4335915"/>
          </a:xfrm>
          <a:prstGeom prst="rect">
            <a:avLst/>
          </a:prstGeom>
        </p:spPr>
        <p:txBody>
          <a:bodyPr lIns="0" tIns="0" rIns="0" bIns="0"/>
          <a:lstStyle>
            <a:lvl1pPr marL="0" indent="0">
              <a:lnSpc>
                <a:spcPct val="100000"/>
              </a:lnSpc>
              <a:spcAft>
                <a:spcPts val="1000"/>
              </a:spcAft>
              <a:tabLst/>
              <a:defRPr sz="2200" b="0" i="0" baseline="0">
                <a:latin typeface="Roboto" panose="02000000000000000000" pitchFamily="2" charset="0"/>
              </a:defRPr>
            </a:lvl1pPr>
            <a:lvl2pPr marL="7938" indent="-7938">
              <a:tabLst/>
              <a:defRPr sz="2200" baseline="0">
                <a:latin typeface="Roboto" panose="02000000000000000000" pitchFamily="2" charset="0"/>
              </a:defRPr>
            </a:lvl2pPr>
            <a:lvl3pPr marL="7938" indent="-7938">
              <a:tabLst/>
              <a:defRPr sz="2200" baseline="0">
                <a:latin typeface="Roboto" panose="02000000000000000000" pitchFamily="2" charset="0"/>
              </a:defRPr>
            </a:lvl3pPr>
            <a:lvl4pPr marL="7938" indent="-7938">
              <a:tabLst/>
              <a:defRPr sz="2200" baseline="0">
                <a:latin typeface="Roboto" panose="02000000000000000000" pitchFamily="2" charset="0"/>
              </a:defRPr>
            </a:lvl4pPr>
            <a:lvl5pPr marL="7938" indent="-7938">
              <a:tabLst/>
              <a:defRPr sz="2200" baseline="0">
                <a:latin typeface="Roboto" panose="02000000000000000000" pitchFamily="2" charset="0"/>
              </a:defRPr>
            </a:lvl5pPr>
          </a:lstStyle>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23846995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129717"/>
      </p:ext>
    </p:extLst>
  </p:cSld>
  <p:clrMap bg1="lt1" tx1="dk1" bg2="lt2" tx2="dk2" accent1="accent1" accent2="accent2" accent3="accent3" accent4="accent4" accent5="accent5" accent6="accent6" hlink="hlink" folHlink="folHlink"/>
  <p:sldLayoutIdLst>
    <p:sldLayoutId id="2147483672" r:id="rId1"/>
    <p:sldLayoutId id="2147483670" r:id="rId2"/>
    <p:sldLayoutId id="2147483671" r:id="rId3"/>
  </p:sldLayoutIdLst>
  <p:hf sldNum="0" hdr="0" dt="0"/>
  <p:txStyles>
    <p:titleStyle>
      <a:lvl1pPr algn="l" defTabSz="914400" rtl="0" eaLnBrk="1" latinLnBrk="0" hangingPunct="1">
        <a:lnSpc>
          <a:spcPct val="90000"/>
        </a:lnSpc>
        <a:spcBef>
          <a:spcPct val="0"/>
        </a:spcBef>
        <a:buNone/>
        <a:defRPr sz="3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56" userDrawn="1">
          <p15:clr>
            <a:srgbClr val="F26B43"/>
          </p15:clr>
        </p15:guide>
        <p15:guide id="5" pos="7294" userDrawn="1">
          <p15:clr>
            <a:srgbClr val="F26B43"/>
          </p15:clr>
        </p15:guide>
        <p15:guide id="6" pos="3840" userDrawn="1">
          <p15:clr>
            <a:srgbClr val="F26B43"/>
          </p15:clr>
        </p15:guide>
        <p15:guide id="7" pos="5836"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hyperlink" Target="https://innovationsfonden.dk/sites/default/files/2021-08/Appendix%201%20_%201112-00010A%20-%20The%20Green%20CCUS%20Roadmap%20-%20Towards%20a%20fossil%20free%20future.pdf" TargetMode="External"/><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hyperlink" Target="https://innovationsfonden.dk/sites/default/files/2021-08/Appendix%206%20_%201112-00007A%20-%20Circular%20economy%20with%20a%20focus%20on%20plastics%20and%20textiles%20A%202030%20%26%202050%20Roadmap.pdf" TargetMode="External"/><Relationship Id="rId5" Type="http://schemas.openxmlformats.org/officeDocument/2006/relationships/image" Target="../media/image9.png"/><Relationship Id="rId10" Type="http://schemas.openxmlformats.org/officeDocument/2006/relationships/hyperlink" Target="https://innovationsfonden.dk/sites/default/files/2021-08/Appendix%205%20_%201112-00006A%20-%20AgriFoodTure%20-%20Roadmap%20for%20Sustainable%20Transformation%20of%20the%20Danish%20Agri-Food%20System.pdf" TargetMode="External"/><Relationship Id="rId4" Type="http://schemas.openxmlformats.org/officeDocument/2006/relationships/image" Target="../media/image8.png"/><Relationship Id="rId9" Type="http://schemas.openxmlformats.org/officeDocument/2006/relationships/hyperlink" Target="https://innovationsfonden.dk/sites/default/files/2021-08/Appendix%202%20_%201112-00004A%20-%20Mission%20CCUS%20%E2%80%93%20a%20roadmap%20for%20Carbon%20Capture%2C%20Utilisation%20and%20Storage.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5.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innovationsfonden.dk/da/node/1718"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hyperlink" Target="https://innovationsfonden.dk/da/node/171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2000"/>
            <a:duotone>
              <a:prstClr val="black"/>
              <a:schemeClr val="tx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532C82E-E226-A64F-B393-55E8C9A3E06F}"/>
              </a:ext>
            </a:extLst>
          </p:cNvPr>
          <p:cNvSpPr/>
          <p:nvPr/>
        </p:nvSpPr>
        <p:spPr>
          <a:xfrm>
            <a:off x="1200150" y="1408113"/>
            <a:ext cx="7967704" cy="38158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descr="Et billede, der indeholder tekst, clipart, bordservice, service&#10;&#10;Automatisk genereret beskrivelse">
            <a:extLst>
              <a:ext uri="{FF2B5EF4-FFF2-40B4-BE49-F238E27FC236}">
                <a16:creationId xmlns:a16="http://schemas.microsoft.com/office/drawing/2014/main" id="{1EB4E73A-1A23-E041-A924-61A3F5A587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1814" y="6233625"/>
            <a:ext cx="2577411" cy="384476"/>
          </a:xfrm>
          <a:prstGeom prst="rect">
            <a:avLst/>
          </a:prstGeom>
        </p:spPr>
      </p:pic>
      <p:pic>
        <p:nvPicPr>
          <p:cNvPr id="12" name="Billede 11">
            <a:extLst>
              <a:ext uri="{FF2B5EF4-FFF2-40B4-BE49-F238E27FC236}">
                <a16:creationId xmlns:a16="http://schemas.microsoft.com/office/drawing/2014/main" id="{4459FE91-C50E-3444-BB36-E2179A0307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3654" y="1408113"/>
            <a:ext cx="3124200" cy="1028700"/>
          </a:xfrm>
          <a:prstGeom prst="rect">
            <a:avLst/>
          </a:prstGeom>
        </p:spPr>
      </p:pic>
      <p:pic>
        <p:nvPicPr>
          <p:cNvPr id="13" name="Billede 12">
            <a:extLst>
              <a:ext uri="{FF2B5EF4-FFF2-40B4-BE49-F238E27FC236}">
                <a16:creationId xmlns:a16="http://schemas.microsoft.com/office/drawing/2014/main" id="{AC8251C3-DDE7-2044-AB20-F1CD47C227C1}"/>
              </a:ext>
            </a:extLst>
          </p:cNvPr>
          <p:cNvPicPr>
            <a:picLocks noChangeAspect="1"/>
          </p:cNvPicPr>
          <p:nvPr/>
        </p:nvPicPr>
        <p:blipFill>
          <a:blip r:embed="rId6" cstate="print">
            <a:alphaModFix amt="50000"/>
            <a:extLst>
              <a:ext uri="{28A0092B-C50C-407E-A947-70E740481C1C}">
                <a14:useLocalDpi xmlns:a14="http://schemas.microsoft.com/office/drawing/2010/main" val="0"/>
              </a:ext>
            </a:extLst>
          </a:blip>
          <a:stretch>
            <a:fillRect/>
          </a:stretch>
        </p:blipFill>
        <p:spPr>
          <a:xfrm>
            <a:off x="7091286" y="-647152"/>
            <a:ext cx="5422900" cy="2159000"/>
          </a:xfrm>
          <a:prstGeom prst="rect">
            <a:avLst/>
          </a:prstGeom>
        </p:spPr>
      </p:pic>
      <p:sp>
        <p:nvSpPr>
          <p:cNvPr id="14" name="Pladsholder til tekst 1">
            <a:extLst>
              <a:ext uri="{FF2B5EF4-FFF2-40B4-BE49-F238E27FC236}">
                <a16:creationId xmlns:a16="http://schemas.microsoft.com/office/drawing/2014/main" id="{FD93B924-A25B-EB40-A34A-9A87FAD2302C}"/>
              </a:ext>
            </a:extLst>
          </p:cNvPr>
          <p:cNvSpPr txBox="1">
            <a:spLocks/>
          </p:cNvSpPr>
          <p:nvPr/>
        </p:nvSpPr>
        <p:spPr>
          <a:xfrm>
            <a:off x="1387220" y="1709935"/>
            <a:ext cx="6620708" cy="2782143"/>
          </a:xfrm>
          <a:prstGeom prst="rect">
            <a:avLst/>
          </a:prstGeom>
        </p:spPr>
        <p:txBody>
          <a:bodyPr lIns="0" tIns="0" rIns="0" bIns="0"/>
          <a:lstStyle>
            <a:lvl1pPr marL="7938" indent="-7938" algn="l" defTabSz="914400" rtl="0" eaLnBrk="1" latinLnBrk="0" hangingPunct="1">
              <a:lnSpc>
                <a:spcPts val="3200"/>
              </a:lnSpc>
              <a:spcBef>
                <a:spcPts val="0"/>
              </a:spcBef>
              <a:spcAft>
                <a:spcPts val="0"/>
              </a:spcAft>
              <a:buFont typeface="Arial" panose="020B0604020202020204" pitchFamily="34" charset="0"/>
              <a:buNone/>
              <a:tabLst/>
              <a:defRPr sz="3600" b="1" i="0"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7938" indent="-7938" algn="l" defTabSz="914400" rtl="0" eaLnBrk="1" latinLnBrk="0" hangingPunct="1">
              <a:lnSpc>
                <a:spcPts val="3200"/>
              </a:lnSpc>
              <a:spcBef>
                <a:spcPts val="0"/>
              </a:spcBef>
              <a:spcAft>
                <a:spcPts val="0"/>
              </a:spcAft>
              <a:buFont typeface="Arial" panose="020B0604020202020204" pitchFamily="34" charset="0"/>
              <a:buNone/>
              <a:tabLst/>
              <a:defRPr sz="1600" b="1" i="0" kern="1200">
                <a:solidFill>
                  <a:schemeClr val="bg1"/>
                </a:solidFill>
                <a:latin typeface="Roboto" panose="02000000000000000000" pitchFamily="2" charset="0"/>
                <a:ea typeface="Roboto" panose="02000000000000000000" pitchFamily="2" charset="0"/>
                <a:cs typeface="Arial" panose="020B0604020202020204" pitchFamily="34" charset="0"/>
              </a:defRPr>
            </a:lvl2pPr>
            <a:lvl3pPr marL="7938" indent="-7938" algn="l" defTabSz="914400" rtl="0" eaLnBrk="1" latinLnBrk="0" hangingPunct="1">
              <a:lnSpc>
                <a:spcPts val="3200"/>
              </a:lnSpc>
              <a:spcBef>
                <a:spcPts val="0"/>
              </a:spcBef>
              <a:spcAft>
                <a:spcPts val="0"/>
              </a:spcAft>
              <a:buFont typeface="Arial" panose="020B0604020202020204" pitchFamily="34" charset="0"/>
              <a:buNone/>
              <a:tabLst/>
              <a:defRPr sz="16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7938" indent="-7938" algn="l" defTabSz="914400" rtl="0" eaLnBrk="1" latinLnBrk="0" hangingPunct="1">
              <a:lnSpc>
                <a:spcPts val="3200"/>
              </a:lnSpc>
              <a:spcBef>
                <a:spcPts val="0"/>
              </a:spcBef>
              <a:spcAft>
                <a:spcPts val="0"/>
              </a:spcAft>
              <a:buFont typeface="Arial" panose="020B0604020202020204" pitchFamily="34" charset="0"/>
              <a:buNone/>
              <a:tabLst/>
              <a:defRPr sz="16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7938" indent="-7938" algn="l" defTabSz="914400" rtl="0" eaLnBrk="1" latinLnBrk="0" hangingPunct="1">
              <a:lnSpc>
                <a:spcPts val="3200"/>
              </a:lnSpc>
              <a:spcBef>
                <a:spcPts val="0"/>
              </a:spcBef>
              <a:spcAft>
                <a:spcPts val="0"/>
              </a:spcAft>
              <a:buFont typeface="Arial" panose="020B0604020202020204" pitchFamily="34" charset="0"/>
              <a:buNone/>
              <a:tabLst/>
              <a:defRPr sz="16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pPr>
            <a:r>
              <a:rPr lang="da-DK" sz="4200" dirty="0" smtClean="0"/>
              <a:t>Innovationsfonden</a:t>
            </a:r>
          </a:p>
          <a:p>
            <a:pPr lvl="0"/>
            <a:endParaRPr lang="da-DK" dirty="0" smtClean="0">
              <a:solidFill>
                <a:srgbClr val="003741"/>
              </a:solidFill>
            </a:endParaRPr>
          </a:p>
          <a:p>
            <a:pPr lvl="0"/>
            <a:r>
              <a:rPr lang="da-DK" b="0" dirty="0" smtClean="0">
                <a:solidFill>
                  <a:srgbClr val="003741"/>
                </a:solidFill>
              </a:rPr>
              <a:t>Ekstra </a:t>
            </a:r>
            <a:r>
              <a:rPr lang="da-DK" b="0" dirty="0">
                <a:solidFill>
                  <a:srgbClr val="003741"/>
                </a:solidFill>
              </a:rPr>
              <a:t>midler til grønne missionsprojekter </a:t>
            </a:r>
          </a:p>
          <a:p>
            <a:pPr marL="0" indent="0">
              <a:lnSpc>
                <a:spcPct val="100000"/>
              </a:lnSpc>
            </a:pPr>
            <a:endParaRPr lang="da-DK" sz="4200" dirty="0"/>
          </a:p>
        </p:txBody>
      </p:sp>
      <p:sp>
        <p:nvSpPr>
          <p:cNvPr id="2" name="Pladsholder til sidefod 1">
            <a:extLst>
              <a:ext uri="{FF2B5EF4-FFF2-40B4-BE49-F238E27FC236}">
                <a16:creationId xmlns:a16="http://schemas.microsoft.com/office/drawing/2014/main" id="{75074FCE-970A-0B45-A800-DF3E3D8029E5}"/>
              </a:ext>
            </a:extLst>
          </p:cNvPr>
          <p:cNvSpPr>
            <a:spLocks noGrp="1"/>
          </p:cNvSpPr>
          <p:nvPr>
            <p:ph type="ftr" sz="quarter" idx="11"/>
          </p:nvPr>
        </p:nvSpPr>
        <p:spPr/>
        <p:txBody>
          <a:bodyPr/>
          <a:lstStyle/>
          <a:p>
            <a:r>
              <a:rPr lang="da-DK"/>
              <a:t>Præsentation af Innovationsfonden</a:t>
            </a:r>
            <a:endParaRPr lang="da-DK" dirty="0"/>
          </a:p>
        </p:txBody>
      </p:sp>
      <p:pic>
        <p:nvPicPr>
          <p:cNvPr id="8" name="Billede 7">
            <a:extLst>
              <a:ext uri="{FF2B5EF4-FFF2-40B4-BE49-F238E27FC236}">
                <a16:creationId xmlns:a16="http://schemas.microsoft.com/office/drawing/2014/main" id="{43EF257A-FC21-F840-AE1A-8A07F58053A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160314" y="2733034"/>
            <a:ext cx="1841500" cy="1841500"/>
          </a:xfrm>
          <a:prstGeom prst="rect">
            <a:avLst/>
          </a:prstGeom>
        </p:spPr>
      </p:pic>
      <p:pic>
        <p:nvPicPr>
          <p:cNvPr id="3" name="Billede 2"/>
          <p:cNvPicPr>
            <a:picLocks noChangeAspect="1"/>
          </p:cNvPicPr>
          <p:nvPr/>
        </p:nvPicPr>
        <p:blipFill>
          <a:blip r:embed="rId8"/>
          <a:stretch>
            <a:fillRect/>
          </a:stretch>
        </p:blipFill>
        <p:spPr>
          <a:xfrm>
            <a:off x="6796304" y="4681416"/>
            <a:ext cx="2371550" cy="542591"/>
          </a:xfrm>
          <a:prstGeom prst="rect">
            <a:avLst/>
          </a:prstGeom>
        </p:spPr>
      </p:pic>
    </p:spTree>
    <p:extLst>
      <p:ext uri="{BB962C8B-B14F-4D97-AF65-F5344CB8AC3E}">
        <p14:creationId xmlns:p14="http://schemas.microsoft.com/office/powerpoint/2010/main" val="39834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 name="Billede 7" descr="Et billede, der indeholder tekst, clipart, bordservice, service&#10;&#10;Automatisk genereret beskrivelse">
            <a:extLst>
              <a:ext uri="{FF2B5EF4-FFF2-40B4-BE49-F238E27FC236}">
                <a16:creationId xmlns:a16="http://schemas.microsoft.com/office/drawing/2014/main" id="{8A8DC9F6-A21B-4044-AE7D-7D6FB5A754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7709" y="306681"/>
            <a:ext cx="2500085" cy="372941"/>
          </a:xfrm>
          <a:prstGeom prst="rect">
            <a:avLst/>
          </a:prstGeom>
        </p:spPr>
      </p:pic>
      <p:pic>
        <p:nvPicPr>
          <p:cNvPr id="18" name="Billede 17">
            <a:extLst>
              <a:ext uri="{FF2B5EF4-FFF2-40B4-BE49-F238E27FC236}">
                <a16:creationId xmlns:a16="http://schemas.microsoft.com/office/drawing/2014/main" id="{B0143C50-9666-FC4D-B220-A300F839222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995689" y="4859833"/>
            <a:ext cx="901700" cy="901700"/>
          </a:xfrm>
          <a:prstGeom prst="rect">
            <a:avLst/>
          </a:prstGeom>
        </p:spPr>
      </p:pic>
      <p:pic>
        <p:nvPicPr>
          <p:cNvPr id="20" name="Billede 19">
            <a:extLst>
              <a:ext uri="{FF2B5EF4-FFF2-40B4-BE49-F238E27FC236}">
                <a16:creationId xmlns:a16="http://schemas.microsoft.com/office/drawing/2014/main" id="{76F062AD-5079-1C40-AEF8-DD5BA688C24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035098" y="3769007"/>
            <a:ext cx="901700" cy="901700"/>
          </a:xfrm>
          <a:prstGeom prst="rect">
            <a:avLst/>
          </a:prstGeom>
        </p:spPr>
      </p:pic>
      <p:pic>
        <p:nvPicPr>
          <p:cNvPr id="22" name="Billede 21">
            <a:extLst>
              <a:ext uri="{FF2B5EF4-FFF2-40B4-BE49-F238E27FC236}">
                <a16:creationId xmlns:a16="http://schemas.microsoft.com/office/drawing/2014/main" id="{5C72205A-4F13-704B-842D-1EDC6650E80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016751" y="2678181"/>
            <a:ext cx="901700" cy="901700"/>
          </a:xfrm>
          <a:prstGeom prst="rect">
            <a:avLst/>
          </a:prstGeom>
        </p:spPr>
      </p:pic>
      <p:pic>
        <p:nvPicPr>
          <p:cNvPr id="24" name="Billede 23">
            <a:extLst>
              <a:ext uri="{FF2B5EF4-FFF2-40B4-BE49-F238E27FC236}">
                <a16:creationId xmlns:a16="http://schemas.microsoft.com/office/drawing/2014/main" id="{D8E4C1E4-DDC8-3F43-94F8-023A9A851E6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995914" y="1581437"/>
            <a:ext cx="901700" cy="901700"/>
          </a:xfrm>
          <a:prstGeom prst="rect">
            <a:avLst/>
          </a:prstGeom>
        </p:spPr>
      </p:pic>
      <p:sp>
        <p:nvSpPr>
          <p:cNvPr id="25" name="Tekstfelt 24">
            <a:extLst>
              <a:ext uri="{FF2B5EF4-FFF2-40B4-BE49-F238E27FC236}">
                <a16:creationId xmlns:a16="http://schemas.microsoft.com/office/drawing/2014/main" id="{1F40FC10-406B-6D49-B88F-5028241AFACA}"/>
              </a:ext>
            </a:extLst>
          </p:cNvPr>
          <p:cNvSpPr txBox="1"/>
          <p:nvPr/>
        </p:nvSpPr>
        <p:spPr>
          <a:xfrm>
            <a:off x="6090141" y="1754221"/>
            <a:ext cx="5064074" cy="553998"/>
          </a:xfrm>
          <a:prstGeom prst="rect">
            <a:avLst/>
          </a:prstGeom>
          <a:noFill/>
        </p:spPr>
        <p:txBody>
          <a:bodyPr wrap="square" lIns="0" tIns="0" rIns="0" bIns="0" rtlCol="0">
            <a:spAutoFit/>
          </a:bodyPr>
          <a:lstStyle/>
          <a:p>
            <a:pPr>
              <a:spcAft>
                <a:spcPts val="200"/>
              </a:spcAft>
            </a:pPr>
            <a:r>
              <a:rPr lang="da-DK" dirty="0"/>
              <a:t>Fangst og lagring eller anvendelse af CO2 (se </a:t>
            </a:r>
            <a:r>
              <a:rPr lang="da-DK" i="1" dirty="0">
                <a:solidFill>
                  <a:srgbClr val="87A5A1"/>
                </a:solidFill>
                <a:hlinkClick r:id="rId8"/>
              </a:rPr>
              <a:t>roadmap1</a:t>
            </a:r>
            <a:r>
              <a:rPr lang="da-DK" dirty="0"/>
              <a:t> og </a:t>
            </a:r>
            <a:r>
              <a:rPr lang="da-DK" i="1" dirty="0">
                <a:solidFill>
                  <a:srgbClr val="87A5A1"/>
                </a:solidFill>
                <a:hlinkClick r:id="rId9"/>
              </a:rPr>
              <a:t>roadmap2</a:t>
            </a:r>
            <a:r>
              <a:rPr lang="da-DK" dirty="0"/>
              <a:t>)</a:t>
            </a:r>
            <a:endParaRPr lang="da-DK" sz="1400" dirty="0">
              <a:latin typeface="Roboto" panose="02000000000000000000" pitchFamily="2" charset="0"/>
              <a:ea typeface="Roboto" panose="02000000000000000000" pitchFamily="2" charset="0"/>
            </a:endParaRPr>
          </a:p>
        </p:txBody>
      </p:sp>
      <p:sp>
        <p:nvSpPr>
          <p:cNvPr id="4" name="Pladsholder til sidefod 3">
            <a:extLst>
              <a:ext uri="{FF2B5EF4-FFF2-40B4-BE49-F238E27FC236}">
                <a16:creationId xmlns:a16="http://schemas.microsoft.com/office/drawing/2014/main" id="{2B77722C-A234-EE47-BE7C-A8FEB6C9ED73}"/>
              </a:ext>
            </a:extLst>
          </p:cNvPr>
          <p:cNvSpPr>
            <a:spLocks noGrp="1"/>
          </p:cNvSpPr>
          <p:nvPr>
            <p:ph type="ftr" sz="quarter" idx="11"/>
          </p:nvPr>
        </p:nvSpPr>
        <p:spPr/>
        <p:txBody>
          <a:bodyPr/>
          <a:lstStyle/>
          <a:p>
            <a:r>
              <a:rPr lang="da-DK"/>
              <a:t>Præsentation af Innovationsfonden</a:t>
            </a:r>
            <a:endParaRPr lang="da-DK" dirty="0"/>
          </a:p>
        </p:txBody>
      </p:sp>
      <p:sp>
        <p:nvSpPr>
          <p:cNvPr id="14" name="Pladsholder til tekst 1">
            <a:extLst>
              <a:ext uri="{FF2B5EF4-FFF2-40B4-BE49-F238E27FC236}">
                <a16:creationId xmlns:a16="http://schemas.microsoft.com/office/drawing/2014/main" id="{602005AC-A112-7E4E-8746-D13F471A8829}"/>
              </a:ext>
            </a:extLst>
          </p:cNvPr>
          <p:cNvSpPr txBox="1">
            <a:spLocks/>
          </p:cNvSpPr>
          <p:nvPr/>
        </p:nvSpPr>
        <p:spPr>
          <a:xfrm>
            <a:off x="897734" y="1708383"/>
            <a:ext cx="4042430" cy="3237690"/>
          </a:xfrm>
          <a:prstGeom prst="rect">
            <a:avLst/>
          </a:prstGeom>
          <a:solidFill>
            <a:schemeClr val="bg1"/>
          </a:solidFill>
        </p:spPr>
        <p:txBody>
          <a:bodyPr lIns="0" tIns="0" rIns="0" bIns="0"/>
          <a:lstStyle>
            <a:lvl1pPr marL="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da-DK" b="1" dirty="0" smtClean="0">
              <a:latin typeface="Roboto" panose="02000000000000000000" pitchFamily="2" charset="0"/>
              <a:ea typeface="Roboto" panose="02000000000000000000" pitchFamily="2" charset="0"/>
            </a:endParaRPr>
          </a:p>
          <a:p>
            <a:pPr lvl="1"/>
            <a:r>
              <a:rPr lang="da-DK" b="1" dirty="0" smtClean="0">
                <a:latin typeface="Roboto" panose="02000000000000000000" pitchFamily="2" charset="0"/>
                <a:ea typeface="Roboto" panose="02000000000000000000" pitchFamily="2" charset="0"/>
              </a:rPr>
              <a:t>Grand Solution</a:t>
            </a:r>
            <a:endParaRPr lang="da-DK" b="1" dirty="0">
              <a:latin typeface="Roboto" panose="02000000000000000000" pitchFamily="2" charset="0"/>
              <a:ea typeface="Roboto" panose="02000000000000000000" pitchFamily="2" charset="0"/>
            </a:endParaRPr>
          </a:p>
          <a:p>
            <a:pPr lvl="1">
              <a:lnSpc>
                <a:spcPct val="100000"/>
              </a:lnSpc>
            </a:pPr>
            <a:r>
              <a:rPr lang="da-DK" dirty="0" smtClean="0">
                <a:latin typeface="Roboto" panose="02000000000000000000" pitchFamily="2" charset="0"/>
                <a:ea typeface="Roboto" panose="02000000000000000000" pitchFamily="2" charset="0"/>
              </a:rPr>
              <a:t>Ansøgningsfrist 16.august</a:t>
            </a:r>
          </a:p>
          <a:p>
            <a:pPr lvl="1">
              <a:lnSpc>
                <a:spcPct val="100000"/>
              </a:lnSpc>
            </a:pPr>
            <a:endParaRPr lang="da-DK" dirty="0" smtClean="0">
              <a:latin typeface="Roboto" panose="02000000000000000000" pitchFamily="2" charset="0"/>
              <a:ea typeface="Roboto" panose="02000000000000000000" pitchFamily="2" charset="0"/>
            </a:endParaRPr>
          </a:p>
          <a:p>
            <a:pPr lvl="1"/>
            <a:r>
              <a:rPr lang="da-DK" b="1" dirty="0" err="1" smtClean="0">
                <a:latin typeface="Roboto" panose="02000000000000000000" pitchFamily="2" charset="0"/>
                <a:ea typeface="Roboto" panose="02000000000000000000" pitchFamily="2" charset="0"/>
              </a:rPr>
              <a:t>Missionsbooster</a:t>
            </a:r>
            <a:endParaRPr lang="da-DK" b="1" dirty="0">
              <a:latin typeface="Roboto" panose="02000000000000000000" pitchFamily="2" charset="0"/>
              <a:ea typeface="Roboto" panose="02000000000000000000" pitchFamily="2" charset="0"/>
            </a:endParaRPr>
          </a:p>
          <a:p>
            <a:pPr lvl="1">
              <a:lnSpc>
                <a:spcPct val="100000"/>
              </a:lnSpc>
            </a:pPr>
            <a:r>
              <a:rPr lang="da-DK" dirty="0">
                <a:latin typeface="Roboto" panose="02000000000000000000" pitchFamily="2" charset="0"/>
                <a:ea typeface="Roboto" panose="02000000000000000000" pitchFamily="2" charset="0"/>
              </a:rPr>
              <a:t>Ansøgninger modtages </a:t>
            </a:r>
            <a:r>
              <a:rPr lang="da-DK" dirty="0" smtClean="0">
                <a:latin typeface="Roboto" panose="02000000000000000000" pitchFamily="2" charset="0"/>
                <a:ea typeface="Roboto" panose="02000000000000000000" pitchFamily="2" charset="0"/>
              </a:rPr>
              <a:t>løbende i perioden 15. august </a:t>
            </a:r>
            <a:r>
              <a:rPr lang="da-DK" dirty="0">
                <a:latin typeface="Roboto" panose="02000000000000000000" pitchFamily="2" charset="0"/>
                <a:ea typeface="Roboto" panose="02000000000000000000" pitchFamily="2" charset="0"/>
              </a:rPr>
              <a:t>-16</a:t>
            </a:r>
            <a:r>
              <a:rPr lang="da-DK" dirty="0" smtClean="0">
                <a:latin typeface="Roboto" panose="02000000000000000000" pitchFamily="2" charset="0"/>
                <a:ea typeface="Roboto" panose="02000000000000000000" pitchFamily="2" charset="0"/>
              </a:rPr>
              <a:t>. december</a:t>
            </a:r>
            <a:endParaRPr lang="da-DK" dirty="0">
              <a:latin typeface="Roboto" panose="02000000000000000000" pitchFamily="2" charset="0"/>
              <a:ea typeface="Roboto" panose="02000000000000000000" pitchFamily="2" charset="0"/>
            </a:endParaRPr>
          </a:p>
          <a:p>
            <a:pPr lvl="1">
              <a:lnSpc>
                <a:spcPct val="100000"/>
              </a:lnSpc>
            </a:pPr>
            <a:endParaRPr lang="da-DK" dirty="0" smtClean="0">
              <a:latin typeface="Roboto" panose="02000000000000000000" pitchFamily="2" charset="0"/>
              <a:ea typeface="Roboto" panose="02000000000000000000" pitchFamily="2" charset="0"/>
            </a:endParaRPr>
          </a:p>
          <a:p>
            <a:pPr lvl="1"/>
            <a:r>
              <a:rPr lang="da-DK" b="1" dirty="0" smtClean="0">
                <a:latin typeface="Roboto" panose="02000000000000000000" pitchFamily="2" charset="0"/>
                <a:ea typeface="Roboto" panose="02000000000000000000" pitchFamily="2" charset="0"/>
              </a:rPr>
              <a:t>Erhvervsforsker</a:t>
            </a:r>
            <a:endParaRPr lang="da-DK" b="1" dirty="0">
              <a:latin typeface="Roboto" panose="02000000000000000000" pitchFamily="2" charset="0"/>
              <a:ea typeface="Roboto" panose="02000000000000000000" pitchFamily="2" charset="0"/>
            </a:endParaRPr>
          </a:p>
          <a:p>
            <a:pPr lvl="1">
              <a:lnSpc>
                <a:spcPct val="100000"/>
              </a:lnSpc>
            </a:pPr>
            <a:r>
              <a:rPr lang="da-DK" dirty="0">
                <a:latin typeface="Roboto" panose="02000000000000000000" pitchFamily="2" charset="0"/>
                <a:ea typeface="Roboto" panose="02000000000000000000" pitchFamily="2" charset="0"/>
              </a:rPr>
              <a:t>Ansøgningsfrist </a:t>
            </a:r>
            <a:r>
              <a:rPr lang="da-DK" dirty="0" smtClean="0">
                <a:latin typeface="Roboto" panose="02000000000000000000" pitchFamily="2" charset="0"/>
                <a:ea typeface="Roboto" panose="02000000000000000000" pitchFamily="2" charset="0"/>
              </a:rPr>
              <a:t>13.september</a:t>
            </a:r>
          </a:p>
          <a:p>
            <a:pPr>
              <a:lnSpc>
                <a:spcPct val="100000"/>
              </a:lnSpc>
            </a:pPr>
            <a:endParaRPr lang="da-DK" dirty="0" smtClean="0">
              <a:latin typeface="Roboto" panose="02000000000000000000" pitchFamily="2" charset="0"/>
              <a:ea typeface="Roboto" panose="02000000000000000000" pitchFamily="2" charset="0"/>
            </a:endParaRPr>
          </a:p>
          <a:p>
            <a:pPr>
              <a:lnSpc>
                <a:spcPct val="100000"/>
              </a:lnSpc>
            </a:pPr>
            <a:endParaRPr lang="da-DK" dirty="0" smtClean="0">
              <a:latin typeface="Roboto" panose="02000000000000000000" pitchFamily="2" charset="0"/>
              <a:ea typeface="Roboto" panose="02000000000000000000" pitchFamily="2" charset="0"/>
            </a:endParaRPr>
          </a:p>
          <a:p>
            <a:pPr>
              <a:lnSpc>
                <a:spcPct val="100000"/>
              </a:lnSpc>
            </a:pPr>
            <a:endParaRPr lang="da-DK" sz="1600" dirty="0">
              <a:latin typeface="Roboto" panose="02000000000000000000" pitchFamily="2" charset="0"/>
              <a:ea typeface="Roboto" panose="02000000000000000000" pitchFamily="2" charset="0"/>
            </a:endParaRPr>
          </a:p>
        </p:txBody>
      </p:sp>
      <p:sp>
        <p:nvSpPr>
          <p:cNvPr id="16" name="Pladsholder til tekst 1">
            <a:extLst>
              <a:ext uri="{FF2B5EF4-FFF2-40B4-BE49-F238E27FC236}">
                <a16:creationId xmlns:a16="http://schemas.microsoft.com/office/drawing/2014/main" id="{0EFE23AC-1C34-5F4B-8E43-EBC78DB75FE0}"/>
              </a:ext>
            </a:extLst>
          </p:cNvPr>
          <p:cNvSpPr>
            <a:spLocks noGrp="1"/>
          </p:cNvSpPr>
          <p:nvPr>
            <p:ph sz="quarter" idx="4294967295"/>
          </p:nvPr>
        </p:nvSpPr>
        <p:spPr>
          <a:xfrm>
            <a:off x="897734" y="987191"/>
            <a:ext cx="3972801" cy="600164"/>
          </a:xfrm>
          <a:prstGeom prst="rect">
            <a:avLst/>
          </a:prstGeom>
        </p:spPr>
        <p:txBody>
          <a:bodyPr lIns="0" tIns="0" rIns="0" bIns="0"/>
          <a:lstStyle/>
          <a:p>
            <a:pPr marL="0"/>
            <a:r>
              <a:rPr lang="da-DK" sz="2400" b="1" dirty="0" smtClean="0">
                <a:latin typeface="Roboto" panose="02000000000000000000" pitchFamily="2" charset="0"/>
                <a:ea typeface="Roboto" panose="02000000000000000000" pitchFamily="2" charset="0"/>
              </a:rPr>
              <a:t>Programmer</a:t>
            </a:r>
            <a:endParaRPr lang="da-DK" sz="2400" b="1" dirty="0">
              <a:latin typeface="Roboto" panose="02000000000000000000" pitchFamily="2" charset="0"/>
              <a:ea typeface="Roboto" panose="02000000000000000000" pitchFamily="2" charset="0"/>
            </a:endParaRPr>
          </a:p>
        </p:txBody>
      </p:sp>
      <p:sp>
        <p:nvSpPr>
          <p:cNvPr id="17" name="Pladsholder til tekst 1">
            <a:extLst>
              <a:ext uri="{FF2B5EF4-FFF2-40B4-BE49-F238E27FC236}">
                <a16:creationId xmlns:a16="http://schemas.microsoft.com/office/drawing/2014/main" id="{602005AC-A112-7E4E-8746-D13F471A8829}"/>
              </a:ext>
            </a:extLst>
          </p:cNvPr>
          <p:cNvSpPr txBox="1">
            <a:spLocks/>
          </p:cNvSpPr>
          <p:nvPr/>
        </p:nvSpPr>
        <p:spPr>
          <a:xfrm>
            <a:off x="8294207" y="1386392"/>
            <a:ext cx="3557379" cy="3763963"/>
          </a:xfrm>
          <a:prstGeom prst="rect">
            <a:avLst/>
          </a:prstGeom>
        </p:spPr>
        <p:txBody>
          <a:bodyPr lIns="0" tIns="0" rIns="0" bIns="0"/>
          <a:lstStyle>
            <a:lvl1pPr marL="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1600" dirty="0">
              <a:latin typeface="Roboto" panose="02000000000000000000" pitchFamily="2" charset="0"/>
              <a:ea typeface="Roboto" panose="02000000000000000000" pitchFamily="2" charset="0"/>
            </a:endParaRPr>
          </a:p>
        </p:txBody>
      </p:sp>
      <p:sp>
        <p:nvSpPr>
          <p:cNvPr id="19" name="Pladsholder til tekst 1">
            <a:extLst>
              <a:ext uri="{FF2B5EF4-FFF2-40B4-BE49-F238E27FC236}">
                <a16:creationId xmlns:a16="http://schemas.microsoft.com/office/drawing/2014/main" id="{602005AC-A112-7E4E-8746-D13F471A8829}"/>
              </a:ext>
            </a:extLst>
          </p:cNvPr>
          <p:cNvSpPr txBox="1">
            <a:spLocks/>
          </p:cNvSpPr>
          <p:nvPr/>
        </p:nvSpPr>
        <p:spPr>
          <a:xfrm>
            <a:off x="4870535" y="1386393"/>
            <a:ext cx="3557379" cy="3763963"/>
          </a:xfrm>
          <a:prstGeom prst="rect">
            <a:avLst/>
          </a:prstGeom>
        </p:spPr>
        <p:txBody>
          <a:bodyPr lIns="0" tIns="0" rIns="0" bIns="0"/>
          <a:lstStyle>
            <a:lvl1pPr marL="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sz="1600" dirty="0">
              <a:latin typeface="Roboto" panose="02000000000000000000" pitchFamily="2" charset="0"/>
              <a:ea typeface="Roboto" panose="02000000000000000000" pitchFamily="2" charset="0"/>
            </a:endParaRPr>
          </a:p>
        </p:txBody>
      </p:sp>
      <p:sp>
        <p:nvSpPr>
          <p:cNvPr id="21" name="Pladsholder til tekst 1">
            <a:extLst>
              <a:ext uri="{FF2B5EF4-FFF2-40B4-BE49-F238E27FC236}">
                <a16:creationId xmlns:a16="http://schemas.microsoft.com/office/drawing/2014/main" id="{0EFE23AC-1C34-5F4B-8E43-EBC78DB75FE0}"/>
              </a:ext>
            </a:extLst>
          </p:cNvPr>
          <p:cNvSpPr>
            <a:spLocks noGrp="1"/>
          </p:cNvSpPr>
          <p:nvPr>
            <p:ph sz="quarter" idx="4294967295"/>
          </p:nvPr>
        </p:nvSpPr>
        <p:spPr>
          <a:xfrm>
            <a:off x="4940164" y="987191"/>
            <a:ext cx="3972801" cy="600164"/>
          </a:xfrm>
          <a:prstGeom prst="rect">
            <a:avLst/>
          </a:prstGeom>
        </p:spPr>
        <p:txBody>
          <a:bodyPr lIns="0" tIns="0" rIns="0" bIns="0"/>
          <a:lstStyle/>
          <a:p>
            <a:pPr marL="0"/>
            <a:r>
              <a:rPr lang="da-DK" sz="2400" b="1" dirty="0" smtClean="0">
                <a:latin typeface="Roboto" panose="02000000000000000000" pitchFamily="2" charset="0"/>
                <a:ea typeface="Roboto" panose="02000000000000000000" pitchFamily="2" charset="0"/>
              </a:rPr>
              <a:t>Grønne Missioner</a:t>
            </a:r>
            <a:endParaRPr lang="da-DK" sz="2400" b="1" dirty="0">
              <a:latin typeface="Roboto" panose="02000000000000000000" pitchFamily="2" charset="0"/>
              <a:ea typeface="Roboto" panose="02000000000000000000" pitchFamily="2" charset="0"/>
            </a:endParaRPr>
          </a:p>
        </p:txBody>
      </p:sp>
      <p:sp>
        <p:nvSpPr>
          <p:cNvPr id="23" name="Tekstfelt 22">
            <a:extLst>
              <a:ext uri="{FF2B5EF4-FFF2-40B4-BE49-F238E27FC236}">
                <a16:creationId xmlns:a16="http://schemas.microsoft.com/office/drawing/2014/main" id="{1F40FC10-406B-6D49-B88F-5028241AFACA}"/>
              </a:ext>
            </a:extLst>
          </p:cNvPr>
          <p:cNvSpPr txBox="1"/>
          <p:nvPr/>
        </p:nvSpPr>
        <p:spPr>
          <a:xfrm>
            <a:off x="6119418" y="2848539"/>
            <a:ext cx="5064074" cy="553998"/>
          </a:xfrm>
          <a:prstGeom prst="rect">
            <a:avLst/>
          </a:prstGeom>
          <a:noFill/>
        </p:spPr>
        <p:txBody>
          <a:bodyPr wrap="square" lIns="0" tIns="0" rIns="0" bIns="0" rtlCol="0">
            <a:spAutoFit/>
          </a:bodyPr>
          <a:lstStyle/>
          <a:p>
            <a:pPr>
              <a:spcAft>
                <a:spcPts val="200"/>
              </a:spcAft>
            </a:pPr>
            <a:r>
              <a:rPr lang="da-DK" dirty="0"/>
              <a:t>Grønne brændstoffer til transport og industri (</a:t>
            </a:r>
            <a:r>
              <a:rPr lang="da-DK" dirty="0" smtClean="0"/>
              <a:t>Power-to-X, se </a:t>
            </a:r>
            <a:r>
              <a:rPr lang="da-DK" i="1" dirty="0" smtClean="0">
                <a:solidFill>
                  <a:srgbClr val="87A5A1"/>
                </a:solidFill>
                <a:hlinkClick r:id="rId8"/>
              </a:rPr>
              <a:t>roadmap1</a:t>
            </a:r>
            <a:r>
              <a:rPr lang="da-DK" dirty="0" smtClean="0"/>
              <a:t> og </a:t>
            </a:r>
            <a:r>
              <a:rPr lang="da-DK" i="1" dirty="0" smtClean="0">
                <a:solidFill>
                  <a:srgbClr val="87A5A1"/>
                </a:solidFill>
                <a:hlinkClick r:id="rId9"/>
              </a:rPr>
              <a:t>roadmap2</a:t>
            </a:r>
            <a:r>
              <a:rPr lang="da-DK" dirty="0" smtClean="0"/>
              <a:t>)</a:t>
            </a:r>
            <a:endParaRPr lang="da-DK" sz="1400" dirty="0">
              <a:latin typeface="Roboto" panose="02000000000000000000" pitchFamily="2" charset="0"/>
              <a:ea typeface="Roboto" panose="02000000000000000000" pitchFamily="2" charset="0"/>
            </a:endParaRPr>
          </a:p>
        </p:txBody>
      </p:sp>
      <p:sp>
        <p:nvSpPr>
          <p:cNvPr id="29" name="Tekstfelt 28">
            <a:extLst>
              <a:ext uri="{FF2B5EF4-FFF2-40B4-BE49-F238E27FC236}">
                <a16:creationId xmlns:a16="http://schemas.microsoft.com/office/drawing/2014/main" id="{1F40FC10-406B-6D49-B88F-5028241AFACA}"/>
              </a:ext>
            </a:extLst>
          </p:cNvPr>
          <p:cNvSpPr txBox="1"/>
          <p:nvPr/>
        </p:nvSpPr>
        <p:spPr>
          <a:xfrm>
            <a:off x="6101361" y="3942858"/>
            <a:ext cx="5064074" cy="553998"/>
          </a:xfrm>
          <a:prstGeom prst="rect">
            <a:avLst/>
          </a:prstGeom>
          <a:noFill/>
        </p:spPr>
        <p:txBody>
          <a:bodyPr wrap="square" lIns="0" tIns="0" rIns="0" bIns="0" rtlCol="0">
            <a:spAutoFit/>
          </a:bodyPr>
          <a:lstStyle/>
          <a:p>
            <a:pPr>
              <a:spcAft>
                <a:spcPts val="200"/>
              </a:spcAft>
            </a:pPr>
            <a:r>
              <a:rPr lang="da-DK" dirty="0"/>
              <a:t>Klima- og miljøvenligt landbrug og </a:t>
            </a:r>
            <a:r>
              <a:rPr lang="da-DK" dirty="0" smtClean="0"/>
              <a:t>fødevareproduktion </a:t>
            </a:r>
            <a:r>
              <a:rPr lang="da-DK" dirty="0"/>
              <a:t>(se </a:t>
            </a:r>
            <a:r>
              <a:rPr lang="da-DK" i="1" dirty="0">
                <a:solidFill>
                  <a:srgbClr val="87A5A1"/>
                </a:solidFill>
                <a:hlinkClick r:id="rId10"/>
              </a:rPr>
              <a:t>roadmap</a:t>
            </a:r>
            <a:r>
              <a:rPr lang="da-DK" i="1" dirty="0">
                <a:solidFill>
                  <a:srgbClr val="87A5A1"/>
                </a:solidFill>
              </a:rPr>
              <a:t> 3</a:t>
            </a:r>
            <a:r>
              <a:rPr lang="da-DK" dirty="0"/>
              <a:t>)</a:t>
            </a:r>
            <a:endParaRPr lang="da-DK" sz="1400" dirty="0">
              <a:latin typeface="Roboto" panose="02000000000000000000" pitchFamily="2" charset="0"/>
              <a:ea typeface="Roboto" panose="02000000000000000000" pitchFamily="2" charset="0"/>
            </a:endParaRPr>
          </a:p>
        </p:txBody>
      </p:sp>
      <p:sp>
        <p:nvSpPr>
          <p:cNvPr id="30" name="Tekstfelt 29">
            <a:extLst>
              <a:ext uri="{FF2B5EF4-FFF2-40B4-BE49-F238E27FC236}">
                <a16:creationId xmlns:a16="http://schemas.microsoft.com/office/drawing/2014/main" id="{1F40FC10-406B-6D49-B88F-5028241AFACA}"/>
              </a:ext>
            </a:extLst>
          </p:cNvPr>
          <p:cNvSpPr txBox="1"/>
          <p:nvPr/>
        </p:nvSpPr>
        <p:spPr>
          <a:xfrm>
            <a:off x="6101361" y="5034009"/>
            <a:ext cx="5064074" cy="553998"/>
          </a:xfrm>
          <a:prstGeom prst="rect">
            <a:avLst/>
          </a:prstGeom>
          <a:noFill/>
        </p:spPr>
        <p:txBody>
          <a:bodyPr wrap="square" lIns="0" tIns="0" rIns="0" bIns="0" rtlCol="0">
            <a:spAutoFit/>
          </a:bodyPr>
          <a:lstStyle/>
          <a:p>
            <a:pPr>
              <a:spcAft>
                <a:spcPts val="200"/>
              </a:spcAft>
            </a:pPr>
            <a:r>
              <a:rPr lang="da-DK" dirty="0"/>
              <a:t>Cirkulær økonomi med fokus på plastik og </a:t>
            </a:r>
            <a:r>
              <a:rPr lang="da-DK" dirty="0" smtClean="0"/>
              <a:t>tekstiler </a:t>
            </a:r>
            <a:r>
              <a:rPr lang="da-DK" dirty="0"/>
              <a:t>(se </a:t>
            </a:r>
            <a:r>
              <a:rPr lang="da-DK" i="1" dirty="0">
                <a:solidFill>
                  <a:srgbClr val="87A5A1"/>
                </a:solidFill>
                <a:hlinkClick r:id="rId11"/>
              </a:rPr>
              <a:t>roadmap</a:t>
            </a:r>
            <a:r>
              <a:rPr lang="da-DK" i="1" dirty="0">
                <a:solidFill>
                  <a:srgbClr val="87A5A1"/>
                </a:solidFill>
              </a:rPr>
              <a:t> 4</a:t>
            </a:r>
            <a:r>
              <a:rPr lang="da-DK" dirty="0"/>
              <a:t>)</a:t>
            </a:r>
            <a:endParaRPr lang="da-DK" sz="1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32606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D81E2A97-5534-EB44-A57F-0637799FA672}"/>
              </a:ext>
            </a:extLst>
          </p:cNvPr>
          <p:cNvSpPr/>
          <p:nvPr/>
        </p:nvSpPr>
        <p:spPr>
          <a:xfrm>
            <a:off x="933255" y="1516785"/>
            <a:ext cx="9898144" cy="4019476"/>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descr="Et billede, der indeholder tekst, clipart, bordservice, service&#10;&#10;Automatisk genereret beskrivelse">
            <a:extLst>
              <a:ext uri="{FF2B5EF4-FFF2-40B4-BE49-F238E27FC236}">
                <a16:creationId xmlns:a16="http://schemas.microsoft.com/office/drawing/2014/main" id="{702DD519-DD24-DF49-BFB1-D036507242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7709" y="306681"/>
            <a:ext cx="2500085" cy="372941"/>
          </a:xfrm>
          <a:prstGeom prst="rect">
            <a:avLst/>
          </a:prstGeom>
        </p:spPr>
      </p:pic>
      <p:pic>
        <p:nvPicPr>
          <p:cNvPr id="5" name="Billede 4">
            <a:extLst>
              <a:ext uri="{FF2B5EF4-FFF2-40B4-BE49-F238E27FC236}">
                <a16:creationId xmlns:a16="http://schemas.microsoft.com/office/drawing/2014/main" id="{40E10518-581C-DB4E-BA3B-9364E96514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8088" y="1604988"/>
            <a:ext cx="901700" cy="838200"/>
          </a:xfrm>
          <a:prstGeom prst="rect">
            <a:avLst/>
          </a:prstGeom>
        </p:spPr>
      </p:pic>
      <p:pic>
        <p:nvPicPr>
          <p:cNvPr id="10" name="Billede 9">
            <a:extLst>
              <a:ext uri="{FF2B5EF4-FFF2-40B4-BE49-F238E27FC236}">
                <a16:creationId xmlns:a16="http://schemas.microsoft.com/office/drawing/2014/main" id="{C6979115-79B8-9D4E-B8D5-BE8D15C12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2410" y="1560873"/>
            <a:ext cx="901700" cy="901700"/>
          </a:xfrm>
          <a:prstGeom prst="rect">
            <a:avLst/>
          </a:prstGeom>
        </p:spPr>
      </p:pic>
      <p:pic>
        <p:nvPicPr>
          <p:cNvPr id="12" name="Billede 11">
            <a:extLst>
              <a:ext uri="{FF2B5EF4-FFF2-40B4-BE49-F238E27FC236}">
                <a16:creationId xmlns:a16="http://schemas.microsoft.com/office/drawing/2014/main" id="{84F11995-6A38-D548-9522-A8CCABAE18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16732" y="1541488"/>
            <a:ext cx="901700" cy="901700"/>
          </a:xfrm>
          <a:prstGeom prst="rect">
            <a:avLst/>
          </a:prstGeom>
        </p:spPr>
      </p:pic>
      <p:sp>
        <p:nvSpPr>
          <p:cNvPr id="14" name="Tekstfelt 13">
            <a:extLst>
              <a:ext uri="{FF2B5EF4-FFF2-40B4-BE49-F238E27FC236}">
                <a16:creationId xmlns:a16="http://schemas.microsoft.com/office/drawing/2014/main" id="{C0043B45-569D-324D-B71D-978062596CE2}"/>
              </a:ext>
            </a:extLst>
          </p:cNvPr>
          <p:cNvSpPr txBox="1"/>
          <p:nvPr/>
        </p:nvSpPr>
        <p:spPr>
          <a:xfrm>
            <a:off x="1208088" y="2559592"/>
            <a:ext cx="2706964" cy="1656864"/>
          </a:xfrm>
          <a:prstGeom prst="rect">
            <a:avLst/>
          </a:prstGeom>
          <a:noFill/>
        </p:spPr>
        <p:txBody>
          <a:bodyPr wrap="square" lIns="0" tIns="0" rIns="0" bIns="0" rtlCol="0">
            <a:spAutoFit/>
          </a:bodyPr>
          <a:lstStyle/>
          <a:p>
            <a:pPr>
              <a:spcAft>
                <a:spcPts val="200"/>
              </a:spcAft>
              <a:tabLst>
                <a:tab pos="174625" algn="l"/>
                <a:tab pos="220663" algn="l"/>
              </a:tabLst>
            </a:pPr>
            <a:r>
              <a:rPr lang="da-DK" sz="2200" b="1" dirty="0" smtClean="0">
                <a:solidFill>
                  <a:schemeClr val="bg1"/>
                </a:solidFill>
                <a:latin typeface="Roboto" panose="02000000000000000000" pitchFamily="2" charset="0"/>
                <a:ea typeface="Roboto" panose="02000000000000000000" pitchFamily="2" charset="0"/>
              </a:rPr>
              <a:t>Hvem</a:t>
            </a:r>
            <a:endParaRPr lang="da-DK" dirty="0" smtClean="0">
              <a:latin typeface="Roboto" panose="02000000000000000000" pitchFamily="2" charset="0"/>
              <a:ea typeface="Roboto" panose="02000000000000000000" pitchFamily="2" charset="0"/>
            </a:endParaRPr>
          </a:p>
          <a:p>
            <a:r>
              <a:rPr lang="da-DK" dirty="0" smtClean="0">
                <a:latin typeface="Roboto" panose="02000000000000000000" pitchFamily="2" charset="0"/>
                <a:ea typeface="Roboto" panose="02000000000000000000" pitchFamily="2" charset="0"/>
              </a:rPr>
              <a:t>Små </a:t>
            </a:r>
            <a:r>
              <a:rPr lang="da-DK" dirty="0">
                <a:latin typeface="Roboto" panose="02000000000000000000" pitchFamily="2" charset="0"/>
                <a:ea typeface="Roboto" panose="02000000000000000000" pitchFamily="2" charset="0"/>
              </a:rPr>
              <a:t>og </a:t>
            </a:r>
            <a:r>
              <a:rPr lang="da-DK" dirty="0" smtClean="0">
                <a:latin typeface="Roboto" panose="02000000000000000000" pitchFamily="2" charset="0"/>
                <a:ea typeface="Roboto" panose="02000000000000000000" pitchFamily="2" charset="0"/>
              </a:rPr>
              <a:t>mellemstore virksomheder (inkl. </a:t>
            </a:r>
            <a:r>
              <a:rPr lang="da-DK" dirty="0" err="1">
                <a:latin typeface="Roboto" panose="02000000000000000000" pitchFamily="2" charset="0"/>
                <a:ea typeface="Roboto" panose="02000000000000000000" pitchFamily="2" charset="0"/>
              </a:rPr>
              <a:t>s</a:t>
            </a:r>
            <a:r>
              <a:rPr lang="da-DK" dirty="0" err="1" smtClean="0">
                <a:latin typeface="Roboto" panose="02000000000000000000" pitchFamily="2" charset="0"/>
                <a:ea typeface="Roboto" panose="02000000000000000000" pitchFamily="2" charset="0"/>
              </a:rPr>
              <a:t>tartups</a:t>
            </a:r>
            <a:r>
              <a:rPr lang="da-DK" dirty="0" smtClean="0">
                <a:latin typeface="Roboto" panose="02000000000000000000" pitchFamily="2" charset="0"/>
                <a:ea typeface="Roboto" panose="02000000000000000000" pitchFamily="2" charset="0"/>
              </a:rPr>
              <a:t>)</a:t>
            </a:r>
            <a:endParaRPr lang="da-DK" dirty="0">
              <a:latin typeface="Roboto" panose="02000000000000000000" pitchFamily="2" charset="0"/>
              <a:ea typeface="Roboto" panose="02000000000000000000" pitchFamily="2" charset="0"/>
            </a:endParaRPr>
          </a:p>
          <a:p>
            <a:pPr marL="138113" indent="-138113"/>
            <a:endParaRPr lang="da-DK" sz="1200" dirty="0">
              <a:latin typeface="Roboto" panose="02000000000000000000" pitchFamily="2" charset="0"/>
              <a:ea typeface="Roboto" panose="02000000000000000000" pitchFamily="2" charset="0"/>
            </a:endParaRPr>
          </a:p>
          <a:p>
            <a:pPr marL="138113" indent="-138113"/>
            <a:endParaRPr lang="da-DK" sz="1200" dirty="0">
              <a:latin typeface="Roboto" panose="02000000000000000000" pitchFamily="2" charset="0"/>
              <a:ea typeface="Roboto" panose="02000000000000000000" pitchFamily="2" charset="0"/>
            </a:endParaRPr>
          </a:p>
          <a:p>
            <a:pPr marL="138113" indent="-138113"/>
            <a:endParaRPr lang="da-DK" sz="1200" dirty="0">
              <a:latin typeface="Roboto" panose="02000000000000000000" pitchFamily="2" charset="0"/>
              <a:ea typeface="Roboto" panose="02000000000000000000" pitchFamily="2" charset="0"/>
            </a:endParaRPr>
          </a:p>
          <a:p>
            <a:pPr marL="138113" indent="-138113"/>
            <a:endParaRPr lang="da-DK" sz="1200" dirty="0">
              <a:latin typeface="Roboto" panose="02000000000000000000" pitchFamily="2" charset="0"/>
              <a:ea typeface="Roboto" panose="02000000000000000000" pitchFamily="2" charset="0"/>
            </a:endParaRPr>
          </a:p>
        </p:txBody>
      </p:sp>
      <p:sp>
        <p:nvSpPr>
          <p:cNvPr id="15" name="Tekstfelt 14">
            <a:extLst>
              <a:ext uri="{FF2B5EF4-FFF2-40B4-BE49-F238E27FC236}">
                <a16:creationId xmlns:a16="http://schemas.microsoft.com/office/drawing/2014/main" id="{FC89C161-0627-9044-9F07-620244606425}"/>
              </a:ext>
            </a:extLst>
          </p:cNvPr>
          <p:cNvSpPr txBox="1"/>
          <p:nvPr/>
        </p:nvSpPr>
        <p:spPr>
          <a:xfrm>
            <a:off x="4312410" y="2546219"/>
            <a:ext cx="2706964" cy="1749197"/>
          </a:xfrm>
          <a:prstGeom prst="rect">
            <a:avLst/>
          </a:prstGeom>
          <a:noFill/>
        </p:spPr>
        <p:txBody>
          <a:bodyPr wrap="square" lIns="0" tIns="0" rIns="0" bIns="0" rtlCol="0">
            <a:spAutoFit/>
          </a:bodyPr>
          <a:lstStyle/>
          <a:p>
            <a:pPr>
              <a:spcAft>
                <a:spcPts val="200"/>
              </a:spcAft>
              <a:tabLst>
                <a:tab pos="174625" algn="l"/>
                <a:tab pos="220663" algn="l"/>
              </a:tabLst>
            </a:pPr>
            <a:r>
              <a:rPr lang="da-DK" sz="2200" b="1" dirty="0" smtClean="0">
                <a:solidFill>
                  <a:schemeClr val="bg1"/>
                </a:solidFill>
                <a:latin typeface="Roboto" panose="02000000000000000000" pitchFamily="2" charset="0"/>
                <a:ea typeface="Roboto" panose="02000000000000000000" pitchFamily="2" charset="0"/>
              </a:rPr>
              <a:t>Hvad</a:t>
            </a:r>
          </a:p>
          <a:p>
            <a:r>
              <a:rPr lang="da-DK" dirty="0" smtClean="0">
                <a:latin typeface="Roboto" panose="02000000000000000000" pitchFamily="2" charset="0"/>
                <a:ea typeface="Roboto" panose="02000000000000000000" pitchFamily="2" charset="0"/>
              </a:rPr>
              <a:t>Det </a:t>
            </a:r>
            <a:r>
              <a:rPr lang="da-DK" dirty="0">
                <a:latin typeface="Roboto" panose="02000000000000000000" pitchFamily="2" charset="0"/>
                <a:ea typeface="Roboto" panose="02000000000000000000" pitchFamily="2" charset="0"/>
              </a:rPr>
              <a:t>vil være muligt at søge om op til 70% i støtte af de direkte udgifter til </a:t>
            </a:r>
            <a:r>
              <a:rPr lang="da-DK" dirty="0" smtClean="0">
                <a:latin typeface="Roboto" panose="02000000000000000000" pitchFamily="2" charset="0"/>
                <a:ea typeface="Roboto" panose="02000000000000000000" pitchFamily="2" charset="0"/>
              </a:rPr>
              <a:t>projektet</a:t>
            </a:r>
            <a:r>
              <a:rPr lang="da-DK" dirty="0">
                <a:latin typeface="Roboto" panose="02000000000000000000" pitchFamily="2" charset="0"/>
                <a:ea typeface="Roboto" panose="02000000000000000000" pitchFamily="2" charset="0"/>
              </a:rPr>
              <a:t> </a:t>
            </a:r>
            <a:r>
              <a:rPr lang="da-DK" dirty="0" smtClean="0">
                <a:latin typeface="Roboto" panose="02000000000000000000" pitchFamily="2" charset="0"/>
                <a:ea typeface="Roboto" panose="02000000000000000000" pitchFamily="2" charset="0"/>
              </a:rPr>
              <a:t>(løn, </a:t>
            </a:r>
            <a:r>
              <a:rPr lang="da-DK" dirty="0" err="1" smtClean="0">
                <a:latin typeface="Roboto" panose="02000000000000000000" pitchFamily="2" charset="0"/>
                <a:ea typeface="Roboto" panose="02000000000000000000" pitchFamily="2" charset="0"/>
              </a:rPr>
              <a:t>vidensleverandør</a:t>
            </a:r>
            <a:r>
              <a:rPr lang="da-DK" dirty="0" smtClean="0">
                <a:latin typeface="Roboto" panose="02000000000000000000" pitchFamily="2" charset="0"/>
                <a:ea typeface="Roboto" panose="02000000000000000000" pitchFamily="2" charset="0"/>
              </a:rPr>
              <a:t> og materialer/udstyr)</a:t>
            </a:r>
            <a:endParaRPr lang="da-DK" dirty="0">
              <a:latin typeface="Roboto" panose="02000000000000000000" pitchFamily="2" charset="0"/>
              <a:ea typeface="Roboto" panose="02000000000000000000" pitchFamily="2" charset="0"/>
            </a:endParaRPr>
          </a:p>
        </p:txBody>
      </p:sp>
      <p:sp>
        <p:nvSpPr>
          <p:cNvPr id="16" name="Tekstfelt 15">
            <a:extLst>
              <a:ext uri="{FF2B5EF4-FFF2-40B4-BE49-F238E27FC236}">
                <a16:creationId xmlns:a16="http://schemas.microsoft.com/office/drawing/2014/main" id="{4A8E9B64-D00B-D24C-A48A-0431302B46B5}"/>
              </a:ext>
            </a:extLst>
          </p:cNvPr>
          <p:cNvSpPr txBox="1"/>
          <p:nvPr/>
        </p:nvSpPr>
        <p:spPr>
          <a:xfrm>
            <a:off x="7416732" y="2559592"/>
            <a:ext cx="3292832" cy="3082895"/>
          </a:xfrm>
          <a:prstGeom prst="rect">
            <a:avLst/>
          </a:prstGeom>
          <a:noFill/>
        </p:spPr>
        <p:txBody>
          <a:bodyPr wrap="square" lIns="0" tIns="0" rIns="0" bIns="0" rtlCol="0">
            <a:spAutoFit/>
          </a:bodyPr>
          <a:lstStyle/>
          <a:p>
            <a:pPr>
              <a:spcAft>
                <a:spcPts val="200"/>
              </a:spcAft>
              <a:tabLst>
                <a:tab pos="174625" algn="l"/>
                <a:tab pos="220663" algn="l"/>
              </a:tabLst>
            </a:pPr>
            <a:r>
              <a:rPr lang="da-DK" sz="2200" b="1" dirty="0" smtClean="0">
                <a:solidFill>
                  <a:schemeClr val="bg1"/>
                </a:solidFill>
                <a:latin typeface="Roboto" panose="02000000000000000000" pitchFamily="2" charset="0"/>
                <a:ea typeface="Roboto" panose="02000000000000000000" pitchFamily="2" charset="0"/>
              </a:rPr>
              <a:t>Hvordan</a:t>
            </a:r>
          </a:p>
          <a:p>
            <a:pPr>
              <a:spcAft>
                <a:spcPts val="200"/>
              </a:spcAft>
              <a:tabLst>
                <a:tab pos="174625" algn="l"/>
                <a:tab pos="220663" algn="l"/>
              </a:tabLst>
            </a:pPr>
            <a:r>
              <a:rPr lang="da-DK" dirty="0" smtClean="0">
                <a:solidFill>
                  <a:srgbClr val="003741"/>
                </a:solidFill>
                <a:latin typeface="Roboto" panose="02000000000000000000" pitchFamily="2" charset="0"/>
                <a:ea typeface="Roboto" panose="02000000000000000000" pitchFamily="2" charset="0"/>
              </a:rPr>
              <a:t>Krav om</a:t>
            </a:r>
            <a:endParaRPr lang="da-DK" dirty="0">
              <a:solidFill>
                <a:srgbClr val="003741"/>
              </a:solidFill>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da-DK" dirty="0" smtClean="0">
                <a:latin typeface="Roboto" panose="02000000000000000000" pitchFamily="2" charset="0"/>
                <a:ea typeface="Roboto" panose="02000000000000000000" pitchFamily="2" charset="0"/>
              </a:rPr>
              <a:t>at </a:t>
            </a:r>
            <a:r>
              <a:rPr lang="da-DK" dirty="0">
                <a:latin typeface="Roboto" panose="02000000000000000000" pitchFamily="2" charset="0"/>
                <a:ea typeface="Roboto" panose="02000000000000000000" pitchFamily="2" charset="0"/>
              </a:rPr>
              <a:t>der er deltagelse fra et dansk universitet eller </a:t>
            </a:r>
            <a:r>
              <a:rPr lang="da-DK" dirty="0" smtClean="0">
                <a:latin typeface="Roboto" panose="02000000000000000000" pitchFamily="2" charset="0"/>
                <a:ea typeface="Roboto" panose="02000000000000000000" pitchFamily="2" charset="0"/>
              </a:rPr>
              <a:t>GTS-institut i væsentligt omfang</a:t>
            </a:r>
          </a:p>
          <a:p>
            <a:pPr marL="285750" indent="-285750">
              <a:buFont typeface="Arial" panose="020B0604020202020204" pitchFamily="34" charset="0"/>
              <a:buChar char="•"/>
            </a:pPr>
            <a:r>
              <a:rPr lang="da-DK" dirty="0" smtClean="0">
                <a:latin typeface="Roboto" panose="02000000000000000000" pitchFamily="2" charset="0"/>
                <a:ea typeface="Roboto" panose="02000000000000000000" pitchFamily="2" charset="0"/>
              </a:rPr>
              <a:t>at </a:t>
            </a:r>
            <a:r>
              <a:rPr lang="da-DK" dirty="0">
                <a:latin typeface="Roboto" panose="02000000000000000000" pitchFamily="2" charset="0"/>
                <a:ea typeface="Roboto" panose="02000000000000000000" pitchFamily="2" charset="0"/>
              </a:rPr>
              <a:t>projekterne skal opfylde EU´s definition for ”Industriel forskning</a:t>
            </a:r>
            <a:r>
              <a:rPr lang="da-DK" dirty="0" smtClean="0">
                <a:latin typeface="Roboto" panose="02000000000000000000" pitchFamily="2" charset="0"/>
                <a:ea typeface="Roboto" panose="02000000000000000000" pitchFamily="2" charset="0"/>
              </a:rPr>
              <a:t>”</a:t>
            </a:r>
          </a:p>
          <a:p>
            <a:pPr marL="285750" indent="-285750">
              <a:buFont typeface="Arial" panose="020B0604020202020204" pitchFamily="34" charset="0"/>
              <a:buChar char="•"/>
            </a:pPr>
            <a:r>
              <a:rPr lang="da-DK" dirty="0" smtClean="0">
                <a:latin typeface="Roboto" panose="02000000000000000000" pitchFamily="2" charset="0"/>
                <a:ea typeface="Roboto" panose="02000000000000000000" pitchFamily="2" charset="0"/>
              </a:rPr>
              <a:t>at tydeliggøre tilknytning til et </a:t>
            </a:r>
            <a:r>
              <a:rPr lang="da-DK" dirty="0" err="1" smtClean="0">
                <a:latin typeface="Roboto" panose="02000000000000000000" pitchFamily="2" charset="0"/>
                <a:ea typeface="Roboto" panose="02000000000000000000" pitchFamily="2" charset="0"/>
              </a:rPr>
              <a:t>roadmap</a:t>
            </a:r>
            <a:endParaRPr lang="da-DK" dirty="0">
              <a:latin typeface="Roboto" panose="02000000000000000000" pitchFamily="2" charset="0"/>
              <a:ea typeface="Roboto" panose="02000000000000000000" pitchFamily="2" charset="0"/>
            </a:endParaRPr>
          </a:p>
          <a:p>
            <a:pPr marL="138113" indent="-138113"/>
            <a:endParaRPr lang="da-DK" sz="1300" dirty="0">
              <a:latin typeface="Roboto" panose="02000000000000000000" pitchFamily="2" charset="0"/>
              <a:ea typeface="Roboto" panose="02000000000000000000" pitchFamily="2" charset="0"/>
            </a:endParaRPr>
          </a:p>
        </p:txBody>
      </p:sp>
      <p:sp>
        <p:nvSpPr>
          <p:cNvPr id="4" name="Pladsholder til sidefod 3">
            <a:extLst>
              <a:ext uri="{FF2B5EF4-FFF2-40B4-BE49-F238E27FC236}">
                <a16:creationId xmlns:a16="http://schemas.microsoft.com/office/drawing/2014/main" id="{214834D8-C59E-F748-985B-0076BF7AB85D}"/>
              </a:ext>
            </a:extLst>
          </p:cNvPr>
          <p:cNvSpPr>
            <a:spLocks noGrp="1"/>
          </p:cNvSpPr>
          <p:nvPr>
            <p:ph type="ftr" sz="quarter" idx="11"/>
          </p:nvPr>
        </p:nvSpPr>
        <p:spPr/>
        <p:txBody>
          <a:bodyPr/>
          <a:lstStyle/>
          <a:p>
            <a:r>
              <a:rPr lang="da-DK"/>
              <a:t>Præsentation af Innovationsfonden</a:t>
            </a:r>
            <a:endParaRPr lang="da-DK" dirty="0"/>
          </a:p>
        </p:txBody>
      </p:sp>
      <p:sp>
        <p:nvSpPr>
          <p:cNvPr id="17" name="Pladsholder til tekst 1">
            <a:extLst>
              <a:ext uri="{FF2B5EF4-FFF2-40B4-BE49-F238E27FC236}">
                <a16:creationId xmlns:a16="http://schemas.microsoft.com/office/drawing/2014/main" id="{BA81F017-DFD2-D84D-A9A3-FC7F94573D41}"/>
              </a:ext>
            </a:extLst>
          </p:cNvPr>
          <p:cNvSpPr txBox="1">
            <a:spLocks/>
          </p:cNvSpPr>
          <p:nvPr/>
        </p:nvSpPr>
        <p:spPr>
          <a:xfrm>
            <a:off x="933254" y="677611"/>
            <a:ext cx="7829620" cy="3763963"/>
          </a:xfrm>
          <a:prstGeom prst="rect">
            <a:avLst/>
          </a:prstGeom>
        </p:spPr>
        <p:txBody>
          <a:bodyPr lIns="0" tIns="0" rIns="0" bIns="0"/>
          <a:lstStyle>
            <a:lvl1pPr marL="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3600" b="1" dirty="0" err="1" smtClean="0">
                <a:solidFill>
                  <a:schemeClr val="bg1"/>
                </a:solidFill>
                <a:latin typeface="Roboto" panose="02000000000000000000" pitchFamily="2" charset="0"/>
                <a:ea typeface="Roboto" panose="02000000000000000000" pitchFamily="2" charset="0"/>
              </a:rPr>
              <a:t>Missionsbooster</a:t>
            </a:r>
            <a:endParaRPr lang="da-DK" sz="3600" b="1" dirty="0">
              <a:solidFill>
                <a:schemeClr val="bg1"/>
              </a:solidFill>
              <a:latin typeface="Roboto" panose="02000000000000000000" pitchFamily="2" charset="0"/>
              <a:ea typeface="Roboto" panose="02000000000000000000" pitchFamily="2" charset="0"/>
            </a:endParaRPr>
          </a:p>
        </p:txBody>
      </p:sp>
      <p:sp>
        <p:nvSpPr>
          <p:cNvPr id="3" name="Tekstfelt 2"/>
          <p:cNvSpPr txBox="1"/>
          <p:nvPr/>
        </p:nvSpPr>
        <p:spPr>
          <a:xfrm>
            <a:off x="933255" y="5597755"/>
            <a:ext cx="9898144" cy="646331"/>
          </a:xfrm>
          <a:prstGeom prst="rect">
            <a:avLst/>
          </a:prstGeom>
          <a:noFill/>
          <a:ln>
            <a:solidFill>
              <a:schemeClr val="bg1">
                <a:lumMod val="95000"/>
              </a:schemeClr>
            </a:solidFill>
          </a:ln>
        </p:spPr>
        <p:txBody>
          <a:bodyPr wrap="square" rtlCol="0">
            <a:spAutoFit/>
          </a:bodyPr>
          <a:lstStyle/>
          <a:p>
            <a:r>
              <a:rPr lang="da-DK" dirty="0">
                <a:latin typeface="Roboto" panose="02000000000000000000" pitchFamily="2" charset="0"/>
                <a:ea typeface="Roboto" panose="02000000000000000000" pitchFamily="2" charset="0"/>
              </a:rPr>
              <a:t>Ansøgninger kan indleveres løbende fra 15. </a:t>
            </a:r>
            <a:r>
              <a:rPr lang="da-DK" dirty="0" smtClean="0">
                <a:latin typeface="Roboto" panose="02000000000000000000" pitchFamily="2" charset="0"/>
                <a:ea typeface="Roboto" panose="02000000000000000000" pitchFamily="2" charset="0"/>
              </a:rPr>
              <a:t>august og </a:t>
            </a:r>
            <a:r>
              <a:rPr lang="da-DK" dirty="0">
                <a:latin typeface="Roboto" panose="02000000000000000000" pitchFamily="2" charset="0"/>
                <a:ea typeface="Roboto" panose="02000000000000000000" pitchFamily="2" charset="0"/>
              </a:rPr>
              <a:t>frem til 16. december kl </a:t>
            </a:r>
            <a:r>
              <a:rPr lang="da-DK" dirty="0" smtClean="0">
                <a:latin typeface="Roboto" panose="02000000000000000000" pitchFamily="2" charset="0"/>
                <a:ea typeface="Roboto" panose="02000000000000000000" pitchFamily="2" charset="0"/>
              </a:rPr>
              <a:t>13.00, og </a:t>
            </a:r>
            <a:r>
              <a:rPr lang="da-DK" dirty="0">
                <a:latin typeface="Roboto" panose="02000000000000000000" pitchFamily="2" charset="0"/>
                <a:ea typeface="Roboto" panose="02000000000000000000" pitchFamily="2" charset="0"/>
              </a:rPr>
              <a:t>behandles som Innoboostere med løbende </a:t>
            </a:r>
            <a:r>
              <a:rPr lang="da-DK" dirty="0" smtClean="0">
                <a:latin typeface="Roboto" panose="02000000000000000000" pitchFamily="2" charset="0"/>
                <a:ea typeface="Roboto" panose="02000000000000000000" pitchFamily="2" charset="0"/>
              </a:rPr>
              <a:t>afgørelse.</a:t>
            </a:r>
            <a:endParaRPr lang="da-DK"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71313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Pladsholder til sidefod 3">
            <a:extLst>
              <a:ext uri="{FF2B5EF4-FFF2-40B4-BE49-F238E27FC236}">
                <a16:creationId xmlns:a16="http://schemas.microsoft.com/office/drawing/2014/main" id="{B18E5FEB-14F4-A54D-864C-63FFF1B5F8CC}"/>
              </a:ext>
            </a:extLst>
          </p:cNvPr>
          <p:cNvSpPr>
            <a:spLocks noGrp="1"/>
          </p:cNvSpPr>
          <p:nvPr>
            <p:ph type="ftr" sz="quarter" idx="11"/>
          </p:nvPr>
        </p:nvSpPr>
        <p:spPr/>
        <p:txBody>
          <a:bodyPr/>
          <a:lstStyle/>
          <a:p>
            <a:r>
              <a:rPr lang="da-DK"/>
              <a:t>Præsentation af Innovationsfonden</a:t>
            </a:r>
            <a:endParaRPr lang="da-DK" dirty="0"/>
          </a:p>
        </p:txBody>
      </p:sp>
      <p:pic>
        <p:nvPicPr>
          <p:cNvPr id="6" name="Billede 5" descr="Et billede, der indeholder tekst, clipart, bordservice, service&#10;&#10;Automatisk genereret beskrivelse">
            <a:extLst>
              <a:ext uri="{FF2B5EF4-FFF2-40B4-BE49-F238E27FC236}">
                <a16:creationId xmlns:a16="http://schemas.microsoft.com/office/drawing/2014/main" id="{702DD519-DD24-DF49-BFB1-D036507242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7709" y="306681"/>
            <a:ext cx="2500085" cy="372941"/>
          </a:xfrm>
          <a:prstGeom prst="rect">
            <a:avLst/>
          </a:prstGeom>
        </p:spPr>
      </p:pic>
      <p:sp>
        <p:nvSpPr>
          <p:cNvPr id="10" name="Pladsholder til tekst 1">
            <a:extLst>
              <a:ext uri="{FF2B5EF4-FFF2-40B4-BE49-F238E27FC236}">
                <a16:creationId xmlns:a16="http://schemas.microsoft.com/office/drawing/2014/main" id="{B9423EEF-9F8C-DC40-97F4-F0DE43B8A3DC}"/>
              </a:ext>
            </a:extLst>
          </p:cNvPr>
          <p:cNvSpPr txBox="1">
            <a:spLocks/>
          </p:cNvSpPr>
          <p:nvPr/>
        </p:nvSpPr>
        <p:spPr>
          <a:xfrm>
            <a:off x="1208087" y="5766317"/>
            <a:ext cx="7104639" cy="559837"/>
          </a:xfrm>
          <a:prstGeom prst="rect">
            <a:avLst/>
          </a:prstGeom>
        </p:spPr>
        <p:txBody>
          <a:bodyPr lIns="0" tIns="0" rIns="0" bIns="0"/>
          <a:lstStyle>
            <a:lvl1pPr marL="7938" indent="-7938" algn="l" defTabSz="914400" rtl="0" eaLnBrk="1" latinLnBrk="0" hangingPunct="1">
              <a:lnSpc>
                <a:spcPts val="3200"/>
              </a:lnSpc>
              <a:spcBef>
                <a:spcPts val="0"/>
              </a:spcBef>
              <a:spcAft>
                <a:spcPts val="0"/>
              </a:spcAft>
              <a:buFont typeface="Arial" panose="020B0604020202020204" pitchFamily="34" charset="0"/>
              <a:buNone/>
              <a:tabLst/>
              <a:defRPr sz="3600" b="1" i="0"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7938" indent="-7938" algn="l" defTabSz="914400" rtl="0" eaLnBrk="1" latinLnBrk="0" hangingPunct="1">
              <a:lnSpc>
                <a:spcPts val="3200"/>
              </a:lnSpc>
              <a:spcBef>
                <a:spcPts val="0"/>
              </a:spcBef>
              <a:spcAft>
                <a:spcPts val="0"/>
              </a:spcAft>
              <a:buFont typeface="Arial" panose="020B0604020202020204" pitchFamily="34" charset="0"/>
              <a:buNone/>
              <a:tabLst/>
              <a:defRPr sz="1600" b="1" i="0" kern="1200">
                <a:solidFill>
                  <a:schemeClr val="bg1"/>
                </a:solidFill>
                <a:latin typeface="Roboto" panose="02000000000000000000" pitchFamily="2" charset="0"/>
                <a:ea typeface="Roboto" panose="02000000000000000000" pitchFamily="2" charset="0"/>
                <a:cs typeface="Arial" panose="020B0604020202020204" pitchFamily="34" charset="0"/>
              </a:defRPr>
            </a:lvl2pPr>
            <a:lvl3pPr marL="7938" indent="-7938" algn="l" defTabSz="914400" rtl="0" eaLnBrk="1" latinLnBrk="0" hangingPunct="1">
              <a:lnSpc>
                <a:spcPts val="3200"/>
              </a:lnSpc>
              <a:spcBef>
                <a:spcPts val="0"/>
              </a:spcBef>
              <a:spcAft>
                <a:spcPts val="0"/>
              </a:spcAft>
              <a:buFont typeface="Arial" panose="020B0604020202020204" pitchFamily="34" charset="0"/>
              <a:buNone/>
              <a:tabLst/>
              <a:defRPr sz="16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7938" indent="-7938" algn="l" defTabSz="914400" rtl="0" eaLnBrk="1" latinLnBrk="0" hangingPunct="1">
              <a:lnSpc>
                <a:spcPts val="3200"/>
              </a:lnSpc>
              <a:spcBef>
                <a:spcPts val="0"/>
              </a:spcBef>
              <a:spcAft>
                <a:spcPts val="0"/>
              </a:spcAft>
              <a:buFont typeface="Arial" panose="020B0604020202020204" pitchFamily="34" charset="0"/>
              <a:buNone/>
              <a:tabLst/>
              <a:defRPr sz="16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7938" indent="-7938" algn="l" defTabSz="914400" rtl="0" eaLnBrk="1" latinLnBrk="0" hangingPunct="1">
              <a:lnSpc>
                <a:spcPts val="3200"/>
              </a:lnSpc>
              <a:spcBef>
                <a:spcPts val="0"/>
              </a:spcBef>
              <a:spcAft>
                <a:spcPts val="0"/>
              </a:spcAft>
              <a:buFont typeface="Arial" panose="020B0604020202020204" pitchFamily="34" charset="0"/>
              <a:buNone/>
              <a:tabLst/>
              <a:defRPr sz="16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00000"/>
              </a:lnSpc>
            </a:pPr>
            <a:r>
              <a:rPr lang="da-DK" sz="1600" b="0" dirty="0" smtClean="0"/>
              <a:t>Retningslinjerne </a:t>
            </a:r>
            <a:r>
              <a:rPr lang="da-DK" sz="1600" b="0" dirty="0"/>
              <a:t>offentliggøres senest den 20. juni 2022. </a:t>
            </a:r>
            <a:endParaRPr lang="da-DK" sz="1600" b="0" dirty="0" smtClean="0"/>
          </a:p>
          <a:p>
            <a:pPr marL="0" algn="just">
              <a:lnSpc>
                <a:spcPct val="100000"/>
              </a:lnSpc>
            </a:pPr>
            <a:r>
              <a:rPr lang="da-DK" sz="1600" b="0" dirty="0" smtClean="0"/>
              <a:t>Der afholdes særskilt </a:t>
            </a:r>
            <a:r>
              <a:rPr lang="da-DK" sz="1600" b="0" dirty="0" err="1"/>
              <a:t>webinar</a:t>
            </a:r>
            <a:r>
              <a:rPr lang="da-DK" sz="1600" b="0" dirty="0"/>
              <a:t> om ordningen den </a:t>
            </a:r>
            <a:r>
              <a:rPr lang="da-DK" sz="1600" b="0" dirty="0" smtClean="0"/>
              <a:t>23. juni </a:t>
            </a:r>
            <a:r>
              <a:rPr lang="da-DK" sz="1600" b="0" dirty="0"/>
              <a:t>og den </a:t>
            </a:r>
            <a:r>
              <a:rPr lang="da-DK" sz="1600" b="0" dirty="0" smtClean="0"/>
              <a:t>17. august.</a:t>
            </a:r>
            <a:endParaRPr lang="da-DK" sz="1600" b="0" dirty="0"/>
          </a:p>
          <a:p>
            <a:pPr marL="0" algn="just">
              <a:lnSpc>
                <a:spcPct val="100000"/>
              </a:lnSpc>
            </a:pPr>
            <a:endParaRPr lang="da-DK" sz="1600" b="0" dirty="0"/>
          </a:p>
        </p:txBody>
      </p:sp>
      <p:sp>
        <p:nvSpPr>
          <p:cNvPr id="11" name="Pladsholder til tekst 1">
            <a:extLst>
              <a:ext uri="{FF2B5EF4-FFF2-40B4-BE49-F238E27FC236}">
                <a16:creationId xmlns:a16="http://schemas.microsoft.com/office/drawing/2014/main" id="{84ABC416-922B-F04B-A70D-C3DA3EEA4DC2}"/>
              </a:ext>
            </a:extLst>
          </p:cNvPr>
          <p:cNvSpPr txBox="1">
            <a:spLocks/>
          </p:cNvSpPr>
          <p:nvPr/>
        </p:nvSpPr>
        <p:spPr>
          <a:xfrm>
            <a:off x="1208088" y="1001584"/>
            <a:ext cx="7829620" cy="528045"/>
          </a:xfrm>
          <a:prstGeom prst="rect">
            <a:avLst/>
          </a:prstGeom>
        </p:spPr>
        <p:txBody>
          <a:bodyPr wrap="none" lIns="0" tIns="0" rIns="0" bIns="0"/>
          <a:lstStyle>
            <a:lvl1pPr marL="7938" indent="-7938" algn="l" defTabSz="914400" rtl="0" eaLnBrk="1" latinLnBrk="0" hangingPunct="1">
              <a:lnSpc>
                <a:spcPts val="3200"/>
              </a:lnSpc>
              <a:spcBef>
                <a:spcPts val="0"/>
              </a:spcBef>
              <a:spcAft>
                <a:spcPts val="0"/>
              </a:spcAft>
              <a:buFont typeface="Arial" panose="020B0604020202020204" pitchFamily="34" charset="0"/>
              <a:buNone/>
              <a:tabLst/>
              <a:defRPr sz="3600" b="1" i="0"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7938" indent="-7938" algn="l" defTabSz="914400" rtl="0" eaLnBrk="1" latinLnBrk="0" hangingPunct="1">
              <a:lnSpc>
                <a:spcPts val="3200"/>
              </a:lnSpc>
              <a:spcBef>
                <a:spcPts val="0"/>
              </a:spcBef>
              <a:spcAft>
                <a:spcPts val="0"/>
              </a:spcAft>
              <a:buFont typeface="Arial" panose="020B0604020202020204" pitchFamily="34" charset="0"/>
              <a:buNone/>
              <a:tabLst/>
              <a:defRPr sz="1600" b="1" i="0" kern="1200">
                <a:solidFill>
                  <a:schemeClr val="bg1"/>
                </a:solidFill>
                <a:latin typeface="Roboto" panose="02000000000000000000" pitchFamily="2" charset="0"/>
                <a:ea typeface="Roboto" panose="02000000000000000000" pitchFamily="2" charset="0"/>
                <a:cs typeface="Arial" panose="020B0604020202020204" pitchFamily="34" charset="0"/>
              </a:defRPr>
            </a:lvl2pPr>
            <a:lvl3pPr marL="7938" indent="-7938" algn="l" defTabSz="914400" rtl="0" eaLnBrk="1" latinLnBrk="0" hangingPunct="1">
              <a:lnSpc>
                <a:spcPts val="3200"/>
              </a:lnSpc>
              <a:spcBef>
                <a:spcPts val="0"/>
              </a:spcBef>
              <a:spcAft>
                <a:spcPts val="0"/>
              </a:spcAft>
              <a:buFont typeface="Arial" panose="020B0604020202020204" pitchFamily="34" charset="0"/>
              <a:buNone/>
              <a:tabLst/>
              <a:defRPr sz="16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7938" indent="-7938" algn="l" defTabSz="914400" rtl="0" eaLnBrk="1" latinLnBrk="0" hangingPunct="1">
              <a:lnSpc>
                <a:spcPts val="3200"/>
              </a:lnSpc>
              <a:spcBef>
                <a:spcPts val="0"/>
              </a:spcBef>
              <a:spcAft>
                <a:spcPts val="0"/>
              </a:spcAft>
              <a:buFont typeface="Arial" panose="020B0604020202020204" pitchFamily="34" charset="0"/>
              <a:buNone/>
              <a:tabLst/>
              <a:defRPr sz="16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7938" indent="-7938" algn="l" defTabSz="914400" rtl="0" eaLnBrk="1" latinLnBrk="0" hangingPunct="1">
              <a:lnSpc>
                <a:spcPts val="3200"/>
              </a:lnSpc>
              <a:spcBef>
                <a:spcPts val="0"/>
              </a:spcBef>
              <a:spcAft>
                <a:spcPts val="0"/>
              </a:spcAft>
              <a:buFont typeface="Arial" panose="020B0604020202020204" pitchFamily="34" charset="0"/>
              <a:buNone/>
              <a:tabLst/>
              <a:defRPr sz="16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00"/>
              </a:lnSpc>
            </a:pPr>
            <a:r>
              <a:rPr lang="da-DK" sz="1800" dirty="0">
                <a:solidFill>
                  <a:schemeClr val="bg1"/>
                </a:solidFill>
              </a:rPr>
              <a:t>Projektets varighed</a:t>
            </a:r>
            <a:r>
              <a:rPr lang="da-DK" sz="1800" dirty="0" smtClean="0">
                <a:solidFill>
                  <a:schemeClr val="bg1"/>
                </a:solidFill>
              </a:rPr>
              <a:t>: </a:t>
            </a:r>
            <a:r>
              <a:rPr lang="da-DK" sz="1800" dirty="0" smtClean="0"/>
              <a:t>6-24 måneder</a:t>
            </a:r>
            <a:endParaRPr lang="da-DK" sz="1800" dirty="0" smtClean="0">
              <a:solidFill>
                <a:schemeClr val="bg1"/>
              </a:solidFill>
            </a:endParaRPr>
          </a:p>
          <a:p>
            <a:pPr marL="0" indent="0">
              <a:lnSpc>
                <a:spcPts val="3600"/>
              </a:lnSpc>
            </a:pPr>
            <a:r>
              <a:rPr lang="da-DK" sz="1800" dirty="0" err="1" smtClean="0">
                <a:solidFill>
                  <a:schemeClr val="bg1"/>
                </a:solidFill>
              </a:rPr>
              <a:t>Projekstørrelse</a:t>
            </a:r>
            <a:r>
              <a:rPr lang="da-DK" sz="1800" dirty="0" smtClean="0">
                <a:solidFill>
                  <a:schemeClr val="bg1"/>
                </a:solidFill>
              </a:rPr>
              <a:t>: </a:t>
            </a:r>
            <a:r>
              <a:rPr lang="da-DK" sz="1800" dirty="0" smtClean="0"/>
              <a:t>Innovationsfondens andel kan udgøre mellem 1,5 mio. til 5 mio. DKK</a:t>
            </a:r>
            <a:endParaRPr lang="da-DK" sz="1800" b="0" dirty="0"/>
          </a:p>
          <a:p>
            <a:pPr marL="0" indent="0">
              <a:lnSpc>
                <a:spcPts val="3600"/>
              </a:lnSpc>
            </a:pPr>
            <a:r>
              <a:rPr lang="da-DK" dirty="0"/>
              <a:t/>
            </a:r>
            <a:br>
              <a:rPr lang="da-DK" dirty="0"/>
            </a:br>
            <a:r>
              <a:rPr lang="da-DK" sz="2400" dirty="0" smtClean="0">
                <a:solidFill>
                  <a:schemeClr val="bg1"/>
                </a:solidFill>
              </a:rPr>
              <a:t>Definition af Industriel forskning</a:t>
            </a:r>
            <a:endParaRPr lang="da-DK" sz="2400" dirty="0">
              <a:solidFill>
                <a:schemeClr val="bg1"/>
              </a:solidFill>
            </a:endParaRPr>
          </a:p>
        </p:txBody>
      </p:sp>
      <p:pic>
        <p:nvPicPr>
          <p:cNvPr id="2" name="Billede 1"/>
          <p:cNvPicPr>
            <a:picLocks noChangeAspect="1"/>
          </p:cNvPicPr>
          <p:nvPr/>
        </p:nvPicPr>
        <p:blipFill>
          <a:blip r:embed="rId4"/>
          <a:stretch>
            <a:fillRect/>
          </a:stretch>
        </p:blipFill>
        <p:spPr>
          <a:xfrm>
            <a:off x="1208088" y="2875773"/>
            <a:ext cx="6602540" cy="2487384"/>
          </a:xfrm>
          <a:prstGeom prst="rect">
            <a:avLst/>
          </a:prstGeom>
        </p:spPr>
      </p:pic>
      <p:graphicFrame>
        <p:nvGraphicFramePr>
          <p:cNvPr id="3" name="Diagram 2"/>
          <p:cNvGraphicFramePr/>
          <p:nvPr>
            <p:extLst>
              <p:ext uri="{D42A27DB-BD31-4B8C-83A1-F6EECF244321}">
                <p14:modId xmlns:p14="http://schemas.microsoft.com/office/powerpoint/2010/main" val="3126253351"/>
              </p:ext>
            </p:extLst>
          </p:nvPr>
        </p:nvGraphicFramePr>
        <p:xfrm>
          <a:off x="7949681" y="2469114"/>
          <a:ext cx="3990392" cy="24873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Ellipse 4"/>
          <p:cNvSpPr/>
          <p:nvPr/>
        </p:nvSpPr>
        <p:spPr>
          <a:xfrm>
            <a:off x="7810628" y="3169054"/>
            <a:ext cx="1380931" cy="1492897"/>
          </a:xfrm>
          <a:prstGeom prst="ellipse">
            <a:avLst/>
          </a:prstGeom>
          <a:noFill/>
          <a:ln w="7620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a-DK"/>
          </a:p>
        </p:txBody>
      </p:sp>
    </p:spTree>
    <p:extLst>
      <p:ext uri="{BB962C8B-B14F-4D97-AF65-F5344CB8AC3E}">
        <p14:creationId xmlns:p14="http://schemas.microsoft.com/office/powerpoint/2010/main" val="59461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D81E2A97-5534-EB44-A57F-0637799FA672}"/>
              </a:ext>
            </a:extLst>
          </p:cNvPr>
          <p:cNvSpPr/>
          <p:nvPr/>
        </p:nvSpPr>
        <p:spPr>
          <a:xfrm>
            <a:off x="933254" y="2241550"/>
            <a:ext cx="9898144" cy="3744471"/>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tekst 1">
            <a:extLst>
              <a:ext uri="{FF2B5EF4-FFF2-40B4-BE49-F238E27FC236}">
                <a16:creationId xmlns:a16="http://schemas.microsoft.com/office/drawing/2014/main" id="{0EFE23AC-1C34-5F4B-8E43-EBC78DB75FE0}"/>
              </a:ext>
            </a:extLst>
          </p:cNvPr>
          <p:cNvSpPr>
            <a:spLocks noGrp="1"/>
          </p:cNvSpPr>
          <p:nvPr>
            <p:ph sz="quarter" idx="4294967295"/>
          </p:nvPr>
        </p:nvSpPr>
        <p:spPr>
          <a:xfrm>
            <a:off x="933254" y="679622"/>
            <a:ext cx="6204766" cy="574170"/>
          </a:xfrm>
          <a:prstGeom prst="rect">
            <a:avLst/>
          </a:prstGeom>
        </p:spPr>
        <p:txBody>
          <a:bodyPr lIns="0" tIns="0" rIns="0" bIns="0"/>
          <a:lstStyle/>
          <a:p>
            <a:r>
              <a:rPr lang="da-DK" sz="3600" b="1" dirty="0">
                <a:solidFill>
                  <a:schemeClr val="bg1"/>
                </a:solidFill>
                <a:latin typeface="Roboto" panose="02000000000000000000" pitchFamily="2" charset="0"/>
                <a:ea typeface="Roboto" panose="02000000000000000000" pitchFamily="2" charset="0"/>
              </a:rPr>
              <a:t>Grand Solutions: Realisering af de fire grønne missioner</a:t>
            </a:r>
          </a:p>
        </p:txBody>
      </p:sp>
      <p:pic>
        <p:nvPicPr>
          <p:cNvPr id="6" name="Billede 5" descr="Et billede, der indeholder tekst, clipart, bordservice, service&#10;&#10;Automatisk genereret beskrivelse">
            <a:extLst>
              <a:ext uri="{FF2B5EF4-FFF2-40B4-BE49-F238E27FC236}">
                <a16:creationId xmlns:a16="http://schemas.microsoft.com/office/drawing/2014/main" id="{702DD519-DD24-DF49-BFB1-D036507242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7709" y="306681"/>
            <a:ext cx="2500085" cy="372941"/>
          </a:xfrm>
          <a:prstGeom prst="rect">
            <a:avLst/>
          </a:prstGeom>
        </p:spPr>
      </p:pic>
      <p:pic>
        <p:nvPicPr>
          <p:cNvPr id="5" name="Billede 4">
            <a:extLst>
              <a:ext uri="{FF2B5EF4-FFF2-40B4-BE49-F238E27FC236}">
                <a16:creationId xmlns:a16="http://schemas.microsoft.com/office/drawing/2014/main" id="{40E10518-581C-DB4E-BA3B-9364E96514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0150" y="2559593"/>
            <a:ext cx="901700" cy="838200"/>
          </a:xfrm>
          <a:prstGeom prst="rect">
            <a:avLst/>
          </a:prstGeom>
        </p:spPr>
      </p:pic>
      <p:pic>
        <p:nvPicPr>
          <p:cNvPr id="10" name="Billede 9">
            <a:extLst>
              <a:ext uri="{FF2B5EF4-FFF2-40B4-BE49-F238E27FC236}">
                <a16:creationId xmlns:a16="http://schemas.microsoft.com/office/drawing/2014/main" id="{C6979115-79B8-9D4E-B8D5-BE8D15C12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9219" y="2559593"/>
            <a:ext cx="901700" cy="901700"/>
          </a:xfrm>
          <a:prstGeom prst="rect">
            <a:avLst/>
          </a:prstGeom>
        </p:spPr>
      </p:pic>
      <p:pic>
        <p:nvPicPr>
          <p:cNvPr id="12" name="Billede 11">
            <a:extLst>
              <a:ext uri="{FF2B5EF4-FFF2-40B4-BE49-F238E27FC236}">
                <a16:creationId xmlns:a16="http://schemas.microsoft.com/office/drawing/2014/main" id="{84F11995-6A38-D548-9522-A8CCABAE18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12855" y="2559593"/>
            <a:ext cx="901700" cy="901700"/>
          </a:xfrm>
          <a:prstGeom prst="rect">
            <a:avLst/>
          </a:prstGeom>
        </p:spPr>
      </p:pic>
      <p:sp>
        <p:nvSpPr>
          <p:cNvPr id="14" name="Tekstfelt 13">
            <a:extLst>
              <a:ext uri="{FF2B5EF4-FFF2-40B4-BE49-F238E27FC236}">
                <a16:creationId xmlns:a16="http://schemas.microsoft.com/office/drawing/2014/main" id="{C0043B45-569D-324D-B71D-978062596CE2}"/>
              </a:ext>
            </a:extLst>
          </p:cNvPr>
          <p:cNvSpPr txBox="1"/>
          <p:nvPr/>
        </p:nvSpPr>
        <p:spPr>
          <a:xfrm>
            <a:off x="1208089" y="3597902"/>
            <a:ext cx="2706964" cy="2087751"/>
          </a:xfrm>
          <a:prstGeom prst="rect">
            <a:avLst/>
          </a:prstGeom>
          <a:noFill/>
        </p:spPr>
        <p:txBody>
          <a:bodyPr wrap="square" lIns="0" tIns="0" rIns="0" bIns="0" rtlCol="0">
            <a:spAutoFit/>
          </a:bodyPr>
          <a:lstStyle/>
          <a:p>
            <a:pPr>
              <a:spcAft>
                <a:spcPts val="200"/>
              </a:spcAft>
              <a:tabLst>
                <a:tab pos="174625" algn="l"/>
                <a:tab pos="220663" algn="l"/>
              </a:tabLst>
            </a:pPr>
            <a:r>
              <a:rPr lang="da-DK" sz="2200" b="1" dirty="0">
                <a:solidFill>
                  <a:schemeClr val="bg1"/>
                </a:solidFill>
                <a:latin typeface="Roboto" panose="02000000000000000000" pitchFamily="2" charset="0"/>
                <a:ea typeface="Roboto" panose="02000000000000000000" pitchFamily="2" charset="0"/>
              </a:rPr>
              <a:t>Hvem</a:t>
            </a:r>
          </a:p>
          <a:p>
            <a:r>
              <a:rPr lang="da-DK" sz="1400" dirty="0" smtClean="0">
                <a:latin typeface="Roboto" panose="02000000000000000000" pitchFamily="2" charset="0"/>
                <a:ea typeface="Roboto" panose="02000000000000000000" pitchFamily="2" charset="0"/>
              </a:rPr>
              <a:t>Virksomheder</a:t>
            </a:r>
            <a:r>
              <a:rPr lang="da-DK" sz="1400" dirty="0">
                <a:latin typeface="Roboto" panose="02000000000000000000" pitchFamily="2" charset="0"/>
                <a:ea typeface="Roboto" panose="02000000000000000000" pitchFamily="2" charset="0"/>
              </a:rPr>
              <a:t>, forskningsinstitutioner eller offentlig institutioner i eller uden for Danmark, der er direkte involveret i projektaktiviteterne, er berettiget til at søge, deltage og modtage støtte fra Innovationsfonden.</a:t>
            </a:r>
          </a:p>
        </p:txBody>
      </p:sp>
      <p:sp>
        <p:nvSpPr>
          <p:cNvPr id="15" name="Tekstfelt 14">
            <a:extLst>
              <a:ext uri="{FF2B5EF4-FFF2-40B4-BE49-F238E27FC236}">
                <a16:creationId xmlns:a16="http://schemas.microsoft.com/office/drawing/2014/main" id="{FC89C161-0627-9044-9F07-620244606425}"/>
              </a:ext>
            </a:extLst>
          </p:cNvPr>
          <p:cNvSpPr txBox="1"/>
          <p:nvPr/>
        </p:nvSpPr>
        <p:spPr>
          <a:xfrm>
            <a:off x="4289219" y="3597902"/>
            <a:ext cx="2706964" cy="1225977"/>
          </a:xfrm>
          <a:prstGeom prst="rect">
            <a:avLst/>
          </a:prstGeom>
          <a:noFill/>
        </p:spPr>
        <p:txBody>
          <a:bodyPr wrap="square" lIns="0" tIns="0" rIns="0" bIns="0" rtlCol="0">
            <a:spAutoFit/>
          </a:bodyPr>
          <a:lstStyle/>
          <a:p>
            <a:pPr>
              <a:spcAft>
                <a:spcPts val="200"/>
              </a:spcAft>
              <a:tabLst>
                <a:tab pos="174625" algn="l"/>
                <a:tab pos="220663" algn="l"/>
              </a:tabLst>
            </a:pPr>
            <a:r>
              <a:rPr lang="da-DK" sz="2200" b="1" dirty="0">
                <a:solidFill>
                  <a:schemeClr val="bg1"/>
                </a:solidFill>
                <a:latin typeface="Roboto" panose="02000000000000000000" pitchFamily="2" charset="0"/>
                <a:ea typeface="Roboto" panose="02000000000000000000" pitchFamily="2" charset="0"/>
              </a:rPr>
              <a:t>Hvad</a:t>
            </a:r>
          </a:p>
          <a:p>
            <a:r>
              <a:rPr lang="da-DK" sz="1400" dirty="0" smtClean="0">
                <a:latin typeface="Roboto" panose="02000000000000000000" pitchFamily="2" charset="0"/>
                <a:ea typeface="Roboto" panose="02000000000000000000" pitchFamily="2" charset="0"/>
              </a:rPr>
              <a:t>Medfinansiering </a:t>
            </a:r>
            <a:r>
              <a:rPr lang="da-DK" sz="1400" dirty="0">
                <a:latin typeface="Roboto" panose="02000000000000000000" pitchFamily="2" charset="0"/>
                <a:ea typeface="Roboto" panose="02000000000000000000" pitchFamily="2" charset="0"/>
              </a:rPr>
              <a:t>af udgifter til f.eks. løn, udstyr, øvrige projektomkostninger, eksterne ydelser, etc. </a:t>
            </a:r>
          </a:p>
        </p:txBody>
      </p:sp>
      <p:sp>
        <p:nvSpPr>
          <p:cNvPr id="16" name="Tekstfelt 15">
            <a:extLst>
              <a:ext uri="{FF2B5EF4-FFF2-40B4-BE49-F238E27FC236}">
                <a16:creationId xmlns:a16="http://schemas.microsoft.com/office/drawing/2014/main" id="{4A8E9B64-D00B-D24C-A48A-0431302B46B5}"/>
              </a:ext>
            </a:extLst>
          </p:cNvPr>
          <p:cNvSpPr txBox="1"/>
          <p:nvPr/>
        </p:nvSpPr>
        <p:spPr>
          <a:xfrm>
            <a:off x="7416732" y="3597902"/>
            <a:ext cx="2706964" cy="2087751"/>
          </a:xfrm>
          <a:prstGeom prst="rect">
            <a:avLst/>
          </a:prstGeom>
          <a:noFill/>
        </p:spPr>
        <p:txBody>
          <a:bodyPr wrap="square" lIns="0" tIns="0" rIns="0" bIns="0" rtlCol="0">
            <a:spAutoFit/>
          </a:bodyPr>
          <a:lstStyle/>
          <a:p>
            <a:pPr>
              <a:spcAft>
                <a:spcPts val="200"/>
              </a:spcAft>
              <a:tabLst>
                <a:tab pos="174625" algn="l"/>
                <a:tab pos="220663" algn="l"/>
              </a:tabLst>
            </a:pPr>
            <a:r>
              <a:rPr lang="da-DK" sz="2200" b="1" dirty="0" smtClean="0">
                <a:solidFill>
                  <a:schemeClr val="bg1"/>
                </a:solidFill>
                <a:latin typeface="Roboto" panose="02000000000000000000" pitchFamily="2" charset="0"/>
                <a:ea typeface="Roboto" panose="02000000000000000000" pitchFamily="2" charset="0"/>
              </a:rPr>
              <a:t>Hvor meget</a:t>
            </a:r>
            <a:endParaRPr lang="da-DK" sz="2200" b="1" dirty="0">
              <a:solidFill>
                <a:schemeClr val="bg1"/>
              </a:solidFill>
              <a:latin typeface="Roboto" panose="02000000000000000000" pitchFamily="2" charset="0"/>
              <a:ea typeface="Roboto" panose="02000000000000000000" pitchFamily="2" charset="0"/>
            </a:endParaRPr>
          </a:p>
          <a:p>
            <a:r>
              <a:rPr lang="da-DK" sz="1400" dirty="0">
                <a:latin typeface="Roboto" panose="02000000000000000000" pitchFamily="2" charset="0"/>
                <a:ea typeface="Roboto" panose="02000000000000000000" pitchFamily="2" charset="0"/>
              </a:rPr>
              <a:t>Samlet pulje: Mindst 187,3 mio. kr.* Bevillingsbeløb pr. projekt: fra 5 mio. kr. til 40 mio. kr. * Med mulighed for overførsel af midler fra Innovationsfondens øvrige programmer. Sådanne midler kan konkret betyde, at det samlede budget øges.</a:t>
            </a:r>
          </a:p>
        </p:txBody>
      </p:sp>
      <p:sp>
        <p:nvSpPr>
          <p:cNvPr id="4" name="Pladsholder til sidefod 3">
            <a:extLst>
              <a:ext uri="{FF2B5EF4-FFF2-40B4-BE49-F238E27FC236}">
                <a16:creationId xmlns:a16="http://schemas.microsoft.com/office/drawing/2014/main" id="{5A2E65FB-512F-D846-B303-FE2088D0D9D3}"/>
              </a:ext>
            </a:extLst>
          </p:cNvPr>
          <p:cNvSpPr>
            <a:spLocks noGrp="1"/>
          </p:cNvSpPr>
          <p:nvPr>
            <p:ph type="ftr" sz="quarter" idx="11"/>
          </p:nvPr>
        </p:nvSpPr>
        <p:spPr/>
        <p:txBody>
          <a:bodyPr/>
          <a:lstStyle/>
          <a:p>
            <a:r>
              <a:rPr lang="da-DK" dirty="0"/>
              <a:t>Præsentation af Innovationsfonden</a:t>
            </a:r>
          </a:p>
        </p:txBody>
      </p:sp>
    </p:spTree>
    <p:extLst>
      <p:ext uri="{BB962C8B-B14F-4D97-AF65-F5344CB8AC3E}">
        <p14:creationId xmlns:p14="http://schemas.microsoft.com/office/powerpoint/2010/main" val="1501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Billede 9" descr="Et billede, der indeholder tekst, clipart, bordservice, service&#10;&#10;Automatisk genereret beskrivelse">
            <a:extLst>
              <a:ext uri="{FF2B5EF4-FFF2-40B4-BE49-F238E27FC236}">
                <a16:creationId xmlns:a16="http://schemas.microsoft.com/office/drawing/2014/main" id="{243111EB-E98D-5B4F-A672-8FD29A941F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7709" y="306681"/>
            <a:ext cx="2500085" cy="372941"/>
          </a:xfrm>
          <a:prstGeom prst="rect">
            <a:avLst/>
          </a:prstGeom>
        </p:spPr>
      </p:pic>
      <p:sp>
        <p:nvSpPr>
          <p:cNvPr id="4" name="Pladsholder til sidefod 3">
            <a:extLst>
              <a:ext uri="{FF2B5EF4-FFF2-40B4-BE49-F238E27FC236}">
                <a16:creationId xmlns:a16="http://schemas.microsoft.com/office/drawing/2014/main" id="{26045179-762E-614C-8F81-C1F4F04BF4E8}"/>
              </a:ext>
            </a:extLst>
          </p:cNvPr>
          <p:cNvSpPr>
            <a:spLocks noGrp="1"/>
          </p:cNvSpPr>
          <p:nvPr>
            <p:ph type="ftr" sz="quarter" idx="11"/>
          </p:nvPr>
        </p:nvSpPr>
        <p:spPr/>
        <p:txBody>
          <a:bodyPr/>
          <a:lstStyle/>
          <a:p>
            <a:r>
              <a:rPr lang="da-DK"/>
              <a:t>Præsentation af Innovationsfonden</a:t>
            </a:r>
            <a:endParaRPr lang="da-DK" dirty="0"/>
          </a:p>
        </p:txBody>
      </p:sp>
      <p:sp>
        <p:nvSpPr>
          <p:cNvPr id="8" name="Pladsholder til tekst 1">
            <a:extLst>
              <a:ext uri="{FF2B5EF4-FFF2-40B4-BE49-F238E27FC236}">
                <a16:creationId xmlns:a16="http://schemas.microsoft.com/office/drawing/2014/main" id="{42A5200B-31C9-A047-A3F8-7CE9D31D953A}"/>
              </a:ext>
            </a:extLst>
          </p:cNvPr>
          <p:cNvSpPr txBox="1">
            <a:spLocks/>
          </p:cNvSpPr>
          <p:nvPr/>
        </p:nvSpPr>
        <p:spPr>
          <a:xfrm>
            <a:off x="1208089" y="1412166"/>
            <a:ext cx="6204766" cy="3763963"/>
          </a:xfrm>
          <a:prstGeom prst="rect">
            <a:avLst/>
          </a:prstGeom>
        </p:spPr>
        <p:txBody>
          <a:bodyPr lIns="0" tIns="0" rIns="0" bIns="0"/>
          <a:lstStyle>
            <a:lvl1pPr marL="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3600" b="1" dirty="0">
                <a:solidFill>
                  <a:schemeClr val="bg1"/>
                </a:solidFill>
                <a:latin typeface="Roboto" panose="02000000000000000000" pitchFamily="2" charset="0"/>
                <a:ea typeface="Roboto" panose="02000000000000000000" pitchFamily="2" charset="0"/>
              </a:rPr>
              <a:t>Grand Solutions</a:t>
            </a:r>
          </a:p>
          <a:p>
            <a:endParaRPr lang="da-DK" dirty="0"/>
          </a:p>
          <a:p>
            <a:pPr marL="134938" indent="-127000"/>
            <a:r>
              <a:rPr lang="da-DK" b="1" dirty="0">
                <a:solidFill>
                  <a:schemeClr val="bg1"/>
                </a:solidFill>
                <a:latin typeface="Roboto" panose="02000000000000000000" pitchFamily="2" charset="0"/>
                <a:ea typeface="Roboto" panose="02000000000000000000" pitchFamily="2" charset="0"/>
              </a:rPr>
              <a:t>Der afholdes to </a:t>
            </a:r>
            <a:r>
              <a:rPr lang="da-DK" b="1" dirty="0" err="1">
                <a:solidFill>
                  <a:schemeClr val="bg1"/>
                </a:solidFill>
                <a:latin typeface="Roboto" panose="02000000000000000000" pitchFamily="2" charset="0"/>
                <a:ea typeface="Roboto" panose="02000000000000000000" pitchFamily="2" charset="0"/>
              </a:rPr>
              <a:t>Webinarer</a:t>
            </a:r>
            <a:r>
              <a:rPr lang="da-DK" b="1" dirty="0">
                <a:solidFill>
                  <a:schemeClr val="bg1"/>
                </a:solidFill>
                <a:latin typeface="Roboto" panose="02000000000000000000" pitchFamily="2" charset="0"/>
                <a:ea typeface="Roboto" panose="02000000000000000000" pitchFamily="2" charset="0"/>
              </a:rPr>
              <a:t> (på engelsk</a:t>
            </a:r>
            <a:r>
              <a:rPr lang="da-DK" b="1" dirty="0" smtClean="0">
                <a:solidFill>
                  <a:schemeClr val="bg1"/>
                </a:solidFill>
                <a:latin typeface="Roboto" panose="02000000000000000000" pitchFamily="2" charset="0"/>
                <a:ea typeface="Roboto" panose="02000000000000000000" pitchFamily="2" charset="0"/>
              </a:rPr>
              <a:t>)</a:t>
            </a:r>
            <a:r>
              <a:rPr lang="da-DK" dirty="0" smtClean="0">
                <a:solidFill>
                  <a:schemeClr val="bg1"/>
                </a:solidFill>
                <a:latin typeface="Roboto" panose="02000000000000000000" pitchFamily="2" charset="0"/>
                <a:ea typeface="Roboto" panose="02000000000000000000" pitchFamily="2" charset="0"/>
              </a:rPr>
              <a:t>:</a:t>
            </a:r>
            <a:endParaRPr lang="da-DK" dirty="0">
              <a:latin typeface="Roboto" panose="02000000000000000000" pitchFamily="2" charset="0"/>
              <a:ea typeface="Roboto" panose="02000000000000000000" pitchFamily="2" charset="0"/>
            </a:endParaRPr>
          </a:p>
          <a:p>
            <a:r>
              <a:rPr lang="da-DK" dirty="0" smtClean="0">
                <a:hlinkClick r:id="rId3"/>
              </a:rPr>
              <a:t>1. juni </a:t>
            </a:r>
            <a:r>
              <a:rPr lang="da-DK" dirty="0">
                <a:hlinkClick r:id="rId3"/>
              </a:rPr>
              <a:t>kl. 10.30-11.30</a:t>
            </a:r>
            <a:endParaRPr lang="da-DK" dirty="0"/>
          </a:p>
          <a:p>
            <a:r>
              <a:rPr lang="da-DK" dirty="0">
                <a:hlinkClick r:id="rId4"/>
              </a:rPr>
              <a:t>16. juni kl. 14.30-15.30</a:t>
            </a:r>
            <a:endParaRPr lang="da-DK" dirty="0"/>
          </a:p>
          <a:p>
            <a:r>
              <a:rPr lang="da-DK" dirty="0"/>
              <a:t/>
            </a:r>
            <a:br>
              <a:rPr lang="da-DK" dirty="0"/>
            </a:br>
            <a:endParaRPr lang="da-DK" b="1" dirty="0" smtClean="0">
              <a:solidFill>
                <a:schemeClr val="bg1"/>
              </a:solidFill>
              <a:latin typeface="Roboto" panose="02000000000000000000" pitchFamily="2" charset="0"/>
              <a:ea typeface="Roboto" panose="02000000000000000000" pitchFamily="2" charset="0"/>
            </a:endParaRPr>
          </a:p>
          <a:p>
            <a:pPr marL="134938" indent="-127000"/>
            <a:r>
              <a:rPr lang="da-DK" b="1" dirty="0" smtClean="0">
                <a:solidFill>
                  <a:schemeClr val="bg1"/>
                </a:solidFill>
                <a:latin typeface="Roboto" panose="02000000000000000000" pitchFamily="2" charset="0"/>
                <a:ea typeface="Roboto" panose="02000000000000000000" pitchFamily="2" charset="0"/>
              </a:rPr>
              <a:t>Ansøgningsfrist</a:t>
            </a:r>
            <a:r>
              <a:rPr lang="da-DK" b="1" dirty="0">
                <a:solidFill>
                  <a:schemeClr val="bg1"/>
                </a:solidFill>
                <a:latin typeface="Roboto" panose="02000000000000000000" pitchFamily="2" charset="0"/>
                <a:ea typeface="Roboto" panose="02000000000000000000" pitchFamily="2" charset="0"/>
              </a:rPr>
              <a:t>:</a:t>
            </a:r>
            <a:r>
              <a:rPr lang="da-DK" dirty="0">
                <a:solidFill>
                  <a:schemeClr val="bg1"/>
                </a:solidFill>
                <a:latin typeface="Roboto" panose="02000000000000000000" pitchFamily="2" charset="0"/>
                <a:ea typeface="Roboto" panose="02000000000000000000" pitchFamily="2" charset="0"/>
              </a:rPr>
              <a:t> </a:t>
            </a:r>
            <a:r>
              <a:rPr lang="da-DK" dirty="0">
                <a:latin typeface="Roboto" panose="02000000000000000000" pitchFamily="2" charset="0"/>
                <a:ea typeface="Roboto" panose="02000000000000000000" pitchFamily="2" charset="0"/>
              </a:rPr>
              <a:t>16. </a:t>
            </a:r>
            <a:r>
              <a:rPr lang="da-DK" dirty="0" smtClean="0">
                <a:latin typeface="Roboto" panose="02000000000000000000" pitchFamily="2" charset="0"/>
                <a:ea typeface="Roboto" panose="02000000000000000000" pitchFamily="2" charset="0"/>
              </a:rPr>
              <a:t>august </a:t>
            </a:r>
            <a:r>
              <a:rPr lang="da-DK" dirty="0">
                <a:latin typeface="Roboto" panose="02000000000000000000" pitchFamily="2" charset="0"/>
                <a:ea typeface="Roboto" panose="02000000000000000000" pitchFamily="2" charset="0"/>
              </a:rPr>
              <a:t>2022, kl. 12:00 </a:t>
            </a:r>
            <a:r>
              <a:rPr lang="da-DK" dirty="0" smtClean="0">
                <a:latin typeface="Roboto" panose="02000000000000000000" pitchFamily="2" charset="0"/>
                <a:ea typeface="Roboto" panose="02000000000000000000" pitchFamily="2" charset="0"/>
              </a:rPr>
              <a:t>CET</a:t>
            </a:r>
          </a:p>
          <a:p>
            <a:pPr marL="134938" indent="-127000"/>
            <a:r>
              <a:rPr lang="da-DK" b="1" dirty="0" smtClean="0">
                <a:solidFill>
                  <a:schemeClr val="bg1"/>
                </a:solidFill>
                <a:latin typeface="Roboto" panose="02000000000000000000" pitchFamily="2" charset="0"/>
                <a:ea typeface="Roboto" panose="02000000000000000000" pitchFamily="2" charset="0"/>
              </a:rPr>
              <a:t>Projektets </a:t>
            </a:r>
            <a:r>
              <a:rPr lang="da-DK" b="1" dirty="0">
                <a:solidFill>
                  <a:schemeClr val="bg1"/>
                </a:solidFill>
                <a:latin typeface="Roboto" panose="02000000000000000000" pitchFamily="2" charset="0"/>
                <a:ea typeface="Roboto" panose="02000000000000000000" pitchFamily="2" charset="0"/>
              </a:rPr>
              <a:t>varighed:</a:t>
            </a:r>
            <a:r>
              <a:rPr lang="da-DK" dirty="0">
                <a:solidFill>
                  <a:schemeClr val="bg1"/>
                </a:solidFill>
                <a:latin typeface="Roboto" panose="02000000000000000000" pitchFamily="2" charset="0"/>
                <a:ea typeface="Roboto" panose="02000000000000000000" pitchFamily="2" charset="0"/>
              </a:rPr>
              <a:t> </a:t>
            </a:r>
            <a:r>
              <a:rPr lang="da-DK" dirty="0">
                <a:latin typeface="Roboto" panose="02000000000000000000" pitchFamily="2" charset="0"/>
                <a:ea typeface="Roboto" panose="02000000000000000000" pitchFamily="2" charset="0"/>
              </a:rPr>
              <a:t>1-5 </a:t>
            </a:r>
            <a:r>
              <a:rPr lang="da-DK" dirty="0" smtClean="0">
                <a:latin typeface="Roboto" panose="02000000000000000000" pitchFamily="2" charset="0"/>
                <a:ea typeface="Roboto" panose="02000000000000000000" pitchFamily="2" charset="0"/>
              </a:rPr>
              <a:t>år</a:t>
            </a:r>
          </a:p>
          <a:p>
            <a:pPr marL="134938" indent="-127000"/>
            <a:endParaRPr lang="da-DK" dirty="0" smtClean="0">
              <a:latin typeface="Roboto" panose="02000000000000000000" pitchFamily="2" charset="0"/>
              <a:ea typeface="Roboto" panose="02000000000000000000" pitchFamily="2" charset="0"/>
            </a:endParaRPr>
          </a:p>
          <a:p>
            <a:pPr marL="134938" indent="-127000"/>
            <a:endParaRPr lang="da-DK" dirty="0" smtClean="0">
              <a:latin typeface="Roboto" panose="02000000000000000000" pitchFamily="2" charset="0"/>
              <a:ea typeface="Roboto" panose="02000000000000000000" pitchFamily="2" charset="0"/>
            </a:endParaRPr>
          </a:p>
        </p:txBody>
      </p:sp>
      <p:sp>
        <p:nvSpPr>
          <p:cNvPr id="9" name="Ellipse 8">
            <a:extLst>
              <a:ext uri="{FF2B5EF4-FFF2-40B4-BE49-F238E27FC236}">
                <a16:creationId xmlns:a16="http://schemas.microsoft.com/office/drawing/2014/main" id="{B1FA9327-9FC4-2210-409C-5005887665EB}"/>
              </a:ext>
            </a:extLst>
          </p:cNvPr>
          <p:cNvSpPr/>
          <p:nvPr/>
        </p:nvSpPr>
        <p:spPr>
          <a:xfrm>
            <a:off x="8139593" y="2975095"/>
            <a:ext cx="4820130" cy="4820130"/>
          </a:xfrm>
          <a:prstGeom prst="ellipse">
            <a:avLst/>
          </a:prstGeom>
          <a:blipFill dpi="0" rotWithShape="1">
            <a:blip r:embed="rId5">
              <a:alphaModFix amt="78351"/>
            </a:blip>
            <a:srcRect/>
            <a:stretch>
              <a:fillRect/>
            </a:stretch>
          </a:blipFill>
          <a:ln w="10160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293801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D81E2A97-5534-EB44-A57F-0637799FA672}"/>
              </a:ext>
            </a:extLst>
          </p:cNvPr>
          <p:cNvSpPr/>
          <p:nvPr/>
        </p:nvSpPr>
        <p:spPr>
          <a:xfrm>
            <a:off x="933254" y="2241550"/>
            <a:ext cx="9898144" cy="4292341"/>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descr="Et billede, der indeholder tekst, clipart, bordservice, service&#10;&#10;Automatisk genereret beskrivelse">
            <a:extLst>
              <a:ext uri="{FF2B5EF4-FFF2-40B4-BE49-F238E27FC236}">
                <a16:creationId xmlns:a16="http://schemas.microsoft.com/office/drawing/2014/main" id="{702DD519-DD24-DF49-BFB1-D036507242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7709" y="306681"/>
            <a:ext cx="2500085" cy="372941"/>
          </a:xfrm>
          <a:prstGeom prst="rect">
            <a:avLst/>
          </a:prstGeom>
        </p:spPr>
      </p:pic>
      <p:pic>
        <p:nvPicPr>
          <p:cNvPr id="5" name="Billede 4">
            <a:extLst>
              <a:ext uri="{FF2B5EF4-FFF2-40B4-BE49-F238E27FC236}">
                <a16:creationId xmlns:a16="http://schemas.microsoft.com/office/drawing/2014/main" id="{40E10518-581C-DB4E-BA3B-9364E96514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0150" y="2559593"/>
            <a:ext cx="901700" cy="838200"/>
          </a:xfrm>
          <a:prstGeom prst="rect">
            <a:avLst/>
          </a:prstGeom>
        </p:spPr>
      </p:pic>
      <p:pic>
        <p:nvPicPr>
          <p:cNvPr id="10" name="Billede 9">
            <a:extLst>
              <a:ext uri="{FF2B5EF4-FFF2-40B4-BE49-F238E27FC236}">
                <a16:creationId xmlns:a16="http://schemas.microsoft.com/office/drawing/2014/main" id="{C6979115-79B8-9D4E-B8D5-BE8D15C12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9219" y="2559593"/>
            <a:ext cx="901700" cy="901700"/>
          </a:xfrm>
          <a:prstGeom prst="rect">
            <a:avLst/>
          </a:prstGeom>
        </p:spPr>
      </p:pic>
      <p:pic>
        <p:nvPicPr>
          <p:cNvPr id="12" name="Billede 11">
            <a:extLst>
              <a:ext uri="{FF2B5EF4-FFF2-40B4-BE49-F238E27FC236}">
                <a16:creationId xmlns:a16="http://schemas.microsoft.com/office/drawing/2014/main" id="{84F11995-6A38-D548-9522-A8CCABAE18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12855" y="2559593"/>
            <a:ext cx="901700" cy="901700"/>
          </a:xfrm>
          <a:prstGeom prst="rect">
            <a:avLst/>
          </a:prstGeom>
        </p:spPr>
      </p:pic>
      <p:sp>
        <p:nvSpPr>
          <p:cNvPr id="14" name="Tekstfelt 13">
            <a:extLst>
              <a:ext uri="{FF2B5EF4-FFF2-40B4-BE49-F238E27FC236}">
                <a16:creationId xmlns:a16="http://schemas.microsoft.com/office/drawing/2014/main" id="{C0043B45-569D-324D-B71D-978062596CE2}"/>
              </a:ext>
            </a:extLst>
          </p:cNvPr>
          <p:cNvSpPr txBox="1"/>
          <p:nvPr/>
        </p:nvSpPr>
        <p:spPr>
          <a:xfrm>
            <a:off x="1208089" y="3597902"/>
            <a:ext cx="2706964" cy="1043876"/>
          </a:xfrm>
          <a:prstGeom prst="rect">
            <a:avLst/>
          </a:prstGeom>
          <a:noFill/>
        </p:spPr>
        <p:txBody>
          <a:bodyPr wrap="square" lIns="0" tIns="0" rIns="0" bIns="0" rtlCol="0">
            <a:spAutoFit/>
          </a:bodyPr>
          <a:lstStyle/>
          <a:p>
            <a:pPr>
              <a:spcAft>
                <a:spcPts val="200"/>
              </a:spcAft>
              <a:tabLst>
                <a:tab pos="174625" algn="l"/>
                <a:tab pos="220663" algn="l"/>
              </a:tabLst>
            </a:pPr>
            <a:r>
              <a:rPr lang="da-DK" sz="2200" b="1" dirty="0">
                <a:solidFill>
                  <a:schemeClr val="bg1"/>
                </a:solidFill>
                <a:latin typeface="Roboto" panose="02000000000000000000" pitchFamily="2" charset="0"/>
                <a:ea typeface="Roboto" panose="02000000000000000000" pitchFamily="2" charset="0"/>
              </a:rPr>
              <a:t>Hvem</a:t>
            </a:r>
          </a:p>
          <a:p>
            <a:pPr marL="138113" indent="-138113"/>
            <a:r>
              <a:rPr lang="da-DK" sz="1200" dirty="0">
                <a:latin typeface="Roboto" panose="02000000000000000000" pitchFamily="2" charset="0"/>
                <a:ea typeface="Roboto" panose="02000000000000000000" pitchFamily="2" charset="0"/>
              </a:rPr>
              <a:t>•	</a:t>
            </a:r>
            <a:r>
              <a:rPr lang="da-DK" sz="1400" dirty="0">
                <a:latin typeface="Roboto" panose="02000000000000000000" pitchFamily="2" charset="0"/>
                <a:ea typeface="Roboto" panose="02000000000000000000" pitchFamily="2" charset="0"/>
              </a:rPr>
              <a:t>Erhvervs-</a:t>
            </a:r>
            <a:r>
              <a:rPr lang="da-DK" sz="1400" dirty="0" err="1">
                <a:latin typeface="Roboto" panose="02000000000000000000" pitchFamily="2" charset="0"/>
                <a:ea typeface="Roboto" panose="02000000000000000000" pitchFamily="2" charset="0"/>
              </a:rPr>
              <a:t>Ph.D.</a:t>
            </a:r>
            <a:endParaRPr lang="da-DK" sz="1400" dirty="0">
              <a:latin typeface="Roboto" panose="02000000000000000000" pitchFamily="2" charset="0"/>
              <a:ea typeface="Roboto" panose="02000000000000000000" pitchFamily="2" charset="0"/>
            </a:endParaRPr>
          </a:p>
          <a:p>
            <a:pPr marL="138113" indent="-138113">
              <a:spcBef>
                <a:spcPts val="500"/>
              </a:spcBef>
            </a:pPr>
            <a:r>
              <a:rPr lang="da-DK" sz="1400" dirty="0">
                <a:latin typeface="Roboto" panose="02000000000000000000" pitchFamily="2" charset="0"/>
                <a:ea typeface="Roboto" panose="02000000000000000000" pitchFamily="2" charset="0"/>
              </a:rPr>
              <a:t>•	ErhvervsPostdoc</a:t>
            </a:r>
          </a:p>
          <a:p>
            <a:pPr marL="138113" indent="-138113"/>
            <a:endParaRPr lang="da-DK" sz="1200" dirty="0">
              <a:latin typeface="Roboto" panose="02000000000000000000" pitchFamily="2" charset="0"/>
              <a:ea typeface="Roboto" panose="02000000000000000000" pitchFamily="2" charset="0"/>
            </a:endParaRPr>
          </a:p>
        </p:txBody>
      </p:sp>
      <p:sp>
        <p:nvSpPr>
          <p:cNvPr id="15" name="Tekstfelt 14">
            <a:extLst>
              <a:ext uri="{FF2B5EF4-FFF2-40B4-BE49-F238E27FC236}">
                <a16:creationId xmlns:a16="http://schemas.microsoft.com/office/drawing/2014/main" id="{FC89C161-0627-9044-9F07-620244606425}"/>
              </a:ext>
            </a:extLst>
          </p:cNvPr>
          <p:cNvSpPr txBox="1"/>
          <p:nvPr/>
        </p:nvSpPr>
        <p:spPr>
          <a:xfrm>
            <a:off x="4289219" y="3597902"/>
            <a:ext cx="2706964" cy="1626086"/>
          </a:xfrm>
          <a:prstGeom prst="rect">
            <a:avLst/>
          </a:prstGeom>
          <a:noFill/>
        </p:spPr>
        <p:txBody>
          <a:bodyPr wrap="square" lIns="0" tIns="0" rIns="0" bIns="0" rtlCol="0">
            <a:spAutoFit/>
          </a:bodyPr>
          <a:lstStyle/>
          <a:p>
            <a:pPr>
              <a:spcAft>
                <a:spcPts val="200"/>
              </a:spcAft>
              <a:tabLst>
                <a:tab pos="174625" algn="l"/>
                <a:tab pos="220663" algn="l"/>
              </a:tabLst>
            </a:pPr>
            <a:r>
              <a:rPr lang="da-DK" sz="2200" b="1" dirty="0">
                <a:solidFill>
                  <a:schemeClr val="bg1"/>
                </a:solidFill>
                <a:latin typeface="Roboto" panose="02000000000000000000" pitchFamily="2" charset="0"/>
                <a:ea typeface="Roboto" panose="02000000000000000000" pitchFamily="2" charset="0"/>
              </a:rPr>
              <a:t>Hvad</a:t>
            </a:r>
          </a:p>
          <a:p>
            <a:r>
              <a:rPr lang="da-DK" sz="1400" dirty="0" smtClean="0">
                <a:latin typeface="Roboto" panose="02000000000000000000" pitchFamily="2" charset="0"/>
                <a:ea typeface="Roboto" panose="02000000000000000000" pitchFamily="2" charset="0"/>
              </a:rPr>
              <a:t>I </a:t>
            </a:r>
            <a:r>
              <a:rPr lang="da-DK" sz="1400" dirty="0">
                <a:latin typeface="Roboto" panose="02000000000000000000" pitchFamily="2" charset="0"/>
                <a:ea typeface="Roboto" panose="02000000000000000000" pitchFamily="2" charset="0"/>
              </a:rPr>
              <a:t>begge forløb ansættes kandidaten i en privat virksomhed og indskrives på - eller arbejder sammen med - en offentlig forskningsinstitution.</a:t>
            </a:r>
          </a:p>
          <a:p>
            <a:pPr marL="138113" indent="-138113"/>
            <a:endParaRPr lang="da-DK" sz="1200" dirty="0" err="1">
              <a:latin typeface="Roboto" panose="02000000000000000000" pitchFamily="2" charset="0"/>
              <a:ea typeface="Roboto" panose="02000000000000000000" pitchFamily="2" charset="0"/>
            </a:endParaRPr>
          </a:p>
        </p:txBody>
      </p:sp>
      <p:sp>
        <p:nvSpPr>
          <p:cNvPr id="16" name="Tekstfelt 15">
            <a:extLst>
              <a:ext uri="{FF2B5EF4-FFF2-40B4-BE49-F238E27FC236}">
                <a16:creationId xmlns:a16="http://schemas.microsoft.com/office/drawing/2014/main" id="{4A8E9B64-D00B-D24C-A48A-0431302B46B5}"/>
              </a:ext>
            </a:extLst>
          </p:cNvPr>
          <p:cNvSpPr txBox="1"/>
          <p:nvPr/>
        </p:nvSpPr>
        <p:spPr>
          <a:xfrm>
            <a:off x="7416732" y="3597902"/>
            <a:ext cx="2706964" cy="2303195"/>
          </a:xfrm>
          <a:prstGeom prst="rect">
            <a:avLst/>
          </a:prstGeom>
          <a:noFill/>
        </p:spPr>
        <p:txBody>
          <a:bodyPr wrap="square" lIns="0" tIns="0" rIns="0" bIns="0" rtlCol="0">
            <a:spAutoFit/>
          </a:bodyPr>
          <a:lstStyle/>
          <a:p>
            <a:pPr>
              <a:spcAft>
                <a:spcPts val="200"/>
              </a:spcAft>
              <a:tabLst>
                <a:tab pos="174625" algn="l"/>
                <a:tab pos="220663" algn="l"/>
              </a:tabLst>
            </a:pPr>
            <a:r>
              <a:rPr lang="da-DK" sz="2200" b="1" dirty="0">
                <a:solidFill>
                  <a:schemeClr val="bg1"/>
                </a:solidFill>
                <a:latin typeface="Roboto" panose="02000000000000000000" pitchFamily="2" charset="0"/>
                <a:ea typeface="Roboto" panose="02000000000000000000" pitchFamily="2" charset="0"/>
              </a:rPr>
              <a:t>Hvordan</a:t>
            </a:r>
          </a:p>
          <a:p>
            <a:r>
              <a:rPr lang="da-DK" sz="1400" dirty="0" smtClean="0">
                <a:latin typeface="Roboto" panose="02000000000000000000" pitchFamily="2" charset="0"/>
                <a:ea typeface="Roboto" panose="02000000000000000000" pitchFamily="2" charset="0"/>
              </a:rPr>
              <a:t>Virksomheden </a:t>
            </a:r>
            <a:r>
              <a:rPr lang="da-DK" sz="1400" dirty="0">
                <a:latin typeface="Roboto" panose="02000000000000000000" pitchFamily="2" charset="0"/>
                <a:ea typeface="Roboto" panose="02000000000000000000" pitchFamily="2" charset="0"/>
              </a:rPr>
              <a:t>får en kandidat, der kan gennemføre et forskningsprojekt af høj kvalitet og skabe resultater, der kan føre til kommerciel gevinst. Samtidig får virksomheden styrket sine relationer til eksisterende og nye samarbejdspartnere i universitetsmiljøet. Projektet skal tydeliggør tilknytningen til et </a:t>
            </a:r>
            <a:r>
              <a:rPr lang="da-DK" sz="1400" dirty="0" err="1">
                <a:latin typeface="Roboto" panose="02000000000000000000" pitchFamily="2" charset="0"/>
                <a:ea typeface="Roboto" panose="02000000000000000000" pitchFamily="2" charset="0"/>
              </a:rPr>
              <a:t>roadmap</a:t>
            </a:r>
            <a:r>
              <a:rPr lang="da-DK" sz="1400" dirty="0" smtClean="0">
                <a:latin typeface="Roboto" panose="02000000000000000000" pitchFamily="2" charset="0"/>
                <a:ea typeface="Roboto" panose="02000000000000000000" pitchFamily="2" charset="0"/>
              </a:rPr>
              <a:t>.</a:t>
            </a:r>
            <a:endParaRPr lang="da-DK" sz="1400" dirty="0">
              <a:latin typeface="Roboto" panose="02000000000000000000" pitchFamily="2" charset="0"/>
              <a:ea typeface="Roboto" panose="02000000000000000000" pitchFamily="2" charset="0"/>
            </a:endParaRPr>
          </a:p>
        </p:txBody>
      </p:sp>
      <p:sp>
        <p:nvSpPr>
          <p:cNvPr id="4" name="Pladsholder til sidefod 3">
            <a:extLst>
              <a:ext uri="{FF2B5EF4-FFF2-40B4-BE49-F238E27FC236}">
                <a16:creationId xmlns:a16="http://schemas.microsoft.com/office/drawing/2014/main" id="{BB132B79-727A-C54A-A6E1-96D90734E1FB}"/>
              </a:ext>
            </a:extLst>
          </p:cNvPr>
          <p:cNvSpPr>
            <a:spLocks noGrp="1"/>
          </p:cNvSpPr>
          <p:nvPr>
            <p:ph type="ftr" sz="quarter" idx="11"/>
          </p:nvPr>
        </p:nvSpPr>
        <p:spPr/>
        <p:txBody>
          <a:bodyPr/>
          <a:lstStyle/>
          <a:p>
            <a:r>
              <a:rPr lang="da-DK"/>
              <a:t>Præsentation af Innovationsfonden</a:t>
            </a:r>
            <a:endParaRPr lang="da-DK" dirty="0"/>
          </a:p>
        </p:txBody>
      </p:sp>
      <p:sp>
        <p:nvSpPr>
          <p:cNvPr id="17" name="Pladsholder til tekst 1">
            <a:extLst>
              <a:ext uri="{FF2B5EF4-FFF2-40B4-BE49-F238E27FC236}">
                <a16:creationId xmlns:a16="http://schemas.microsoft.com/office/drawing/2014/main" id="{B64980BE-51BB-174D-AD2A-3357B3B1E2D4}"/>
              </a:ext>
            </a:extLst>
          </p:cNvPr>
          <p:cNvSpPr txBox="1">
            <a:spLocks/>
          </p:cNvSpPr>
          <p:nvPr/>
        </p:nvSpPr>
        <p:spPr>
          <a:xfrm>
            <a:off x="1208089" y="1412166"/>
            <a:ext cx="6204766" cy="3763963"/>
          </a:xfrm>
          <a:prstGeom prst="rect">
            <a:avLst/>
          </a:prstGeom>
        </p:spPr>
        <p:txBody>
          <a:bodyPr lIns="0" tIns="0" rIns="0" bIns="0"/>
          <a:lstStyle>
            <a:lvl1pPr marL="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3600" b="1" dirty="0" smtClean="0">
                <a:solidFill>
                  <a:schemeClr val="bg1"/>
                </a:solidFill>
                <a:latin typeface="Roboto" panose="02000000000000000000" pitchFamily="2" charset="0"/>
                <a:ea typeface="Roboto" panose="02000000000000000000" pitchFamily="2" charset="0"/>
              </a:rPr>
              <a:t>Erhvervsforsker</a:t>
            </a:r>
            <a:endParaRPr lang="da-DK" sz="1600" dirty="0">
              <a:solidFill>
                <a:schemeClr val="bg1"/>
              </a:solidFill>
            </a:endParaRPr>
          </a:p>
        </p:txBody>
      </p:sp>
    </p:spTree>
    <p:extLst>
      <p:ext uri="{BB962C8B-B14F-4D97-AF65-F5344CB8AC3E}">
        <p14:creationId xmlns:p14="http://schemas.microsoft.com/office/powerpoint/2010/main" val="395588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8" name="Billede 7" descr="Et billede, der indeholder tekst, clipart, bordservice, service&#10;&#10;Automatisk genereret beskrivelse">
            <a:extLst>
              <a:ext uri="{FF2B5EF4-FFF2-40B4-BE49-F238E27FC236}">
                <a16:creationId xmlns:a16="http://schemas.microsoft.com/office/drawing/2014/main" id="{8A8DC9F6-A21B-4044-AE7D-7D6FB5A754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7709" y="306681"/>
            <a:ext cx="2500085" cy="372941"/>
          </a:xfrm>
          <a:prstGeom prst="rect">
            <a:avLst/>
          </a:prstGeom>
        </p:spPr>
      </p:pic>
      <p:sp>
        <p:nvSpPr>
          <p:cNvPr id="4" name="Pladsholder til sidefod 3">
            <a:extLst>
              <a:ext uri="{FF2B5EF4-FFF2-40B4-BE49-F238E27FC236}">
                <a16:creationId xmlns:a16="http://schemas.microsoft.com/office/drawing/2014/main" id="{51C31F58-80B9-1F43-8ACD-1383EB2BA772}"/>
              </a:ext>
            </a:extLst>
          </p:cNvPr>
          <p:cNvSpPr>
            <a:spLocks noGrp="1"/>
          </p:cNvSpPr>
          <p:nvPr>
            <p:ph type="ftr" sz="quarter" idx="11"/>
          </p:nvPr>
        </p:nvSpPr>
        <p:spPr/>
        <p:txBody>
          <a:bodyPr/>
          <a:lstStyle/>
          <a:p>
            <a:r>
              <a:rPr lang="da-DK"/>
              <a:t>Præsentation af Innovationsfonden</a:t>
            </a:r>
            <a:endParaRPr lang="da-DK" dirty="0"/>
          </a:p>
        </p:txBody>
      </p:sp>
      <p:sp>
        <p:nvSpPr>
          <p:cNvPr id="9" name="Pladsholder til tekst 1">
            <a:extLst>
              <a:ext uri="{FF2B5EF4-FFF2-40B4-BE49-F238E27FC236}">
                <a16:creationId xmlns:a16="http://schemas.microsoft.com/office/drawing/2014/main" id="{A129D0DA-7CEA-574F-A441-28196481317F}"/>
              </a:ext>
            </a:extLst>
          </p:cNvPr>
          <p:cNvSpPr txBox="1">
            <a:spLocks/>
          </p:cNvSpPr>
          <p:nvPr/>
        </p:nvSpPr>
        <p:spPr>
          <a:xfrm>
            <a:off x="1208089" y="1412166"/>
            <a:ext cx="6204766" cy="4198925"/>
          </a:xfrm>
          <a:prstGeom prst="rect">
            <a:avLst/>
          </a:prstGeom>
        </p:spPr>
        <p:txBody>
          <a:bodyPr lIns="0" tIns="0" rIns="0" bIns="0"/>
          <a:lstStyle>
            <a:lvl1pPr marL="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10000"/>
              </a:lnSpc>
              <a:spcBef>
                <a:spcPts val="0"/>
              </a:spcBef>
              <a:spcAft>
                <a:spcPts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3600" b="1" dirty="0" smtClean="0">
                <a:solidFill>
                  <a:schemeClr val="bg1"/>
                </a:solidFill>
                <a:latin typeface="Roboto" panose="02000000000000000000" pitchFamily="2" charset="0"/>
                <a:ea typeface="Roboto" panose="02000000000000000000" pitchFamily="2" charset="0"/>
              </a:rPr>
              <a:t>Erhvervsforsker </a:t>
            </a:r>
            <a:endParaRPr lang="da-DK" sz="3600" b="1" dirty="0">
              <a:solidFill>
                <a:schemeClr val="bg1"/>
              </a:solidFill>
              <a:latin typeface="Roboto" panose="02000000000000000000" pitchFamily="2" charset="0"/>
              <a:ea typeface="Roboto" panose="02000000000000000000" pitchFamily="2" charset="0"/>
            </a:endParaRPr>
          </a:p>
          <a:p>
            <a:endParaRPr lang="da-DK" dirty="0">
              <a:latin typeface="Roboto" panose="02000000000000000000" pitchFamily="2" charset="0"/>
              <a:ea typeface="Roboto" panose="02000000000000000000" pitchFamily="2" charset="0"/>
            </a:endParaRPr>
          </a:p>
          <a:p>
            <a:r>
              <a:rPr lang="da-DK" b="1" dirty="0">
                <a:solidFill>
                  <a:schemeClr val="bg1"/>
                </a:solidFill>
                <a:latin typeface="Roboto" panose="02000000000000000000" pitchFamily="2" charset="0"/>
                <a:ea typeface="Roboto" panose="02000000000000000000" pitchFamily="2" charset="0"/>
              </a:rPr>
              <a:t>Der </a:t>
            </a:r>
            <a:r>
              <a:rPr lang="da-DK" b="1" dirty="0" smtClean="0">
                <a:solidFill>
                  <a:schemeClr val="bg1"/>
                </a:solidFill>
                <a:latin typeface="Roboto" panose="02000000000000000000" pitchFamily="2" charset="0"/>
                <a:ea typeface="Roboto" panose="02000000000000000000" pitchFamily="2" charset="0"/>
              </a:rPr>
              <a:t>afholdes </a:t>
            </a:r>
            <a:r>
              <a:rPr lang="da-DK" b="1" dirty="0" err="1" smtClean="0">
                <a:solidFill>
                  <a:schemeClr val="bg1"/>
                </a:solidFill>
                <a:latin typeface="Roboto" panose="02000000000000000000" pitchFamily="2" charset="0"/>
                <a:ea typeface="Roboto" panose="02000000000000000000" pitchFamily="2" charset="0"/>
              </a:rPr>
              <a:t>Webinar</a:t>
            </a:r>
            <a:r>
              <a:rPr lang="da-DK" b="1" dirty="0" smtClean="0">
                <a:solidFill>
                  <a:schemeClr val="bg1"/>
                </a:solidFill>
                <a:latin typeface="Roboto" panose="02000000000000000000" pitchFamily="2" charset="0"/>
                <a:ea typeface="Roboto" panose="02000000000000000000" pitchFamily="2" charset="0"/>
              </a:rPr>
              <a:t>:</a:t>
            </a:r>
          </a:p>
          <a:p>
            <a:r>
              <a:rPr lang="da-DK" dirty="0" smtClean="0">
                <a:solidFill>
                  <a:srgbClr val="003741"/>
                </a:solidFill>
                <a:latin typeface="Roboto" panose="02000000000000000000" pitchFamily="2" charset="0"/>
                <a:ea typeface="Roboto" panose="02000000000000000000" pitchFamily="2" charset="0"/>
              </a:rPr>
              <a:t>22. juni kl.13:00-14:00</a:t>
            </a:r>
          </a:p>
          <a:p>
            <a:r>
              <a:rPr lang="da-DK" dirty="0" smtClean="0">
                <a:solidFill>
                  <a:srgbClr val="003741"/>
                </a:solidFill>
                <a:latin typeface="Roboto" panose="02000000000000000000" pitchFamily="2" charset="0"/>
                <a:ea typeface="Roboto" panose="02000000000000000000" pitchFamily="2" charset="0"/>
              </a:rPr>
              <a:t>23. august kl.13:00-14:00</a:t>
            </a:r>
          </a:p>
          <a:p>
            <a:endParaRPr lang="da-DK" dirty="0" smtClean="0">
              <a:solidFill>
                <a:srgbClr val="003741"/>
              </a:solidFill>
              <a:latin typeface="Roboto" panose="02000000000000000000" pitchFamily="2" charset="0"/>
              <a:ea typeface="Roboto" panose="02000000000000000000" pitchFamily="2" charset="0"/>
            </a:endParaRPr>
          </a:p>
          <a:p>
            <a:endParaRPr lang="da-DK" b="1" dirty="0">
              <a:solidFill>
                <a:schemeClr val="bg1"/>
              </a:solidFill>
              <a:latin typeface="Roboto" panose="02000000000000000000" pitchFamily="2" charset="0"/>
              <a:ea typeface="Roboto" panose="02000000000000000000" pitchFamily="2" charset="0"/>
            </a:endParaRPr>
          </a:p>
          <a:p>
            <a:endParaRPr lang="da-DK" b="1" dirty="0" smtClean="0">
              <a:solidFill>
                <a:schemeClr val="bg1"/>
              </a:solidFill>
              <a:latin typeface="Roboto" panose="02000000000000000000" pitchFamily="2" charset="0"/>
              <a:ea typeface="Roboto" panose="02000000000000000000" pitchFamily="2" charset="0"/>
            </a:endParaRPr>
          </a:p>
          <a:p>
            <a:endParaRPr lang="da-DK" dirty="0" smtClean="0">
              <a:latin typeface="Roboto" panose="02000000000000000000" pitchFamily="2" charset="0"/>
              <a:ea typeface="Roboto" panose="02000000000000000000" pitchFamily="2" charset="0"/>
            </a:endParaRPr>
          </a:p>
          <a:p>
            <a:r>
              <a:rPr lang="da-DK" dirty="0" smtClean="0">
                <a:latin typeface="Roboto" panose="02000000000000000000" pitchFamily="2" charset="0"/>
                <a:ea typeface="Roboto" panose="02000000000000000000" pitchFamily="2" charset="0"/>
              </a:rPr>
              <a:t>Call-teksten </a:t>
            </a:r>
            <a:r>
              <a:rPr lang="da-DK" dirty="0">
                <a:latin typeface="Roboto" panose="02000000000000000000" pitchFamily="2" charset="0"/>
                <a:ea typeface="Roboto" panose="02000000000000000000" pitchFamily="2" charset="0"/>
              </a:rPr>
              <a:t>for den særlige pulje forventes offentliggjort senest 20. juni, og </a:t>
            </a:r>
            <a:r>
              <a:rPr lang="da-DK" dirty="0" err="1">
                <a:latin typeface="Roboto" panose="02000000000000000000" pitchFamily="2" charset="0"/>
                <a:ea typeface="Roboto" panose="02000000000000000000" pitchFamily="2" charset="0"/>
              </a:rPr>
              <a:t>callet</a:t>
            </a:r>
            <a:r>
              <a:rPr lang="da-DK" dirty="0">
                <a:latin typeface="Roboto" panose="02000000000000000000" pitchFamily="2" charset="0"/>
                <a:ea typeface="Roboto" panose="02000000000000000000" pitchFamily="2" charset="0"/>
              </a:rPr>
              <a:t> åbner for modtagelse af ansøgninger den 7. august </a:t>
            </a:r>
            <a:r>
              <a:rPr lang="da-DK" dirty="0" smtClean="0">
                <a:latin typeface="Roboto" panose="02000000000000000000" pitchFamily="2" charset="0"/>
                <a:ea typeface="Roboto" panose="02000000000000000000" pitchFamily="2" charset="0"/>
              </a:rPr>
              <a:t>2022.</a:t>
            </a:r>
          </a:p>
          <a:p>
            <a:endParaRPr lang="da-DK" dirty="0">
              <a:latin typeface="Roboto" panose="02000000000000000000" pitchFamily="2" charset="0"/>
              <a:ea typeface="Roboto" panose="02000000000000000000" pitchFamily="2" charset="0"/>
            </a:endParaRPr>
          </a:p>
          <a:p>
            <a:r>
              <a:rPr lang="da-DK" dirty="0">
                <a:latin typeface="Roboto" panose="02000000000000000000" pitchFamily="2" charset="0"/>
                <a:ea typeface="Roboto" panose="02000000000000000000" pitchFamily="2" charset="0"/>
              </a:rPr>
              <a:t>Ansøgningsfristen er 13. september kl. </a:t>
            </a:r>
            <a:r>
              <a:rPr lang="da-DK" dirty="0" smtClean="0">
                <a:latin typeface="Roboto" panose="02000000000000000000" pitchFamily="2" charset="0"/>
                <a:ea typeface="Roboto" panose="02000000000000000000" pitchFamily="2" charset="0"/>
              </a:rPr>
              <a:t>12.00.</a:t>
            </a:r>
            <a:endParaRPr lang="da-DK" dirty="0">
              <a:latin typeface="Roboto" panose="02000000000000000000" pitchFamily="2" charset="0"/>
              <a:ea typeface="Roboto" panose="02000000000000000000" pitchFamily="2" charset="0"/>
            </a:endParaRPr>
          </a:p>
          <a:p>
            <a:pPr>
              <a:lnSpc>
                <a:spcPct val="100000"/>
              </a:lnSpc>
            </a:pPr>
            <a:endParaRPr lang="da-DK" dirty="0">
              <a:solidFill>
                <a:schemeClr val="bg1"/>
              </a:solidFill>
            </a:endParaRPr>
          </a:p>
        </p:txBody>
      </p:sp>
      <p:sp>
        <p:nvSpPr>
          <p:cNvPr id="10" name="Ellipse 9">
            <a:extLst>
              <a:ext uri="{FF2B5EF4-FFF2-40B4-BE49-F238E27FC236}">
                <a16:creationId xmlns:a16="http://schemas.microsoft.com/office/drawing/2014/main" id="{3D8BF754-3E4D-B2AE-9002-DCE4EF39157D}"/>
              </a:ext>
            </a:extLst>
          </p:cNvPr>
          <p:cNvSpPr/>
          <p:nvPr/>
        </p:nvSpPr>
        <p:spPr>
          <a:xfrm>
            <a:off x="8139593" y="2975095"/>
            <a:ext cx="4820130" cy="4820130"/>
          </a:xfrm>
          <a:prstGeom prst="ellipse">
            <a:avLst/>
          </a:prstGeom>
          <a:blipFill dpi="0" rotWithShape="1">
            <a:blip r:embed="rId3">
              <a:alphaModFix amt="78351"/>
            </a:blip>
            <a:srcRect/>
            <a:stretch>
              <a:fillRect/>
            </a:stretch>
          </a:blipFill>
          <a:ln w="1016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55427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Innovationsfonden">
      <a:dk1>
        <a:srgbClr val="003741"/>
      </a:dk1>
      <a:lt1>
        <a:srgbClr val="FFFFFF"/>
      </a:lt1>
      <a:dk2>
        <a:srgbClr val="96EBF0"/>
      </a:dk2>
      <a:lt2>
        <a:srgbClr val="87A5A0"/>
      </a:lt2>
      <a:accent1>
        <a:srgbClr val="3CA5F5"/>
      </a:accent1>
      <a:accent2>
        <a:srgbClr val="3CDCA5"/>
      </a:accent2>
      <a:accent3>
        <a:srgbClr val="FFEB78"/>
      </a:accent3>
      <a:accent4>
        <a:srgbClr val="FF6E82"/>
      </a:accent4>
      <a:accent5>
        <a:srgbClr val="AA968C"/>
      </a:accent5>
      <a:accent6>
        <a:srgbClr val="FF734B"/>
      </a:accent6>
      <a:hlink>
        <a:srgbClr val="003741"/>
      </a:hlink>
      <a:folHlink>
        <a:srgbClr val="87A5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_PowerPoint_Skabelon" id="{D9686938-20BB-7045-9841-00B50AF21B43}" vid="{E292081E-A7D9-FE43-9A57-D0D54559B09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4687</TotalTime>
  <Words>789</Words>
  <Application>Microsoft Office PowerPoint</Application>
  <PresentationFormat>Widescreen</PresentationFormat>
  <Paragraphs>98</Paragraphs>
  <Slides>8</Slides>
  <Notes>5</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8</vt:i4>
      </vt:variant>
    </vt:vector>
  </HeadingPairs>
  <TitlesOfParts>
    <vt:vector size="12" baseType="lpstr">
      <vt:lpstr>Arial</vt:lpstr>
      <vt:lpstr>Calibri</vt:lpstr>
      <vt:lpstr>Roboto</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Peter Dalhoff</dc:creator>
  <cp:lastModifiedBy>Jakob Dahl Wedel</cp:lastModifiedBy>
  <cp:revision>821</cp:revision>
  <dcterms:created xsi:type="dcterms:W3CDTF">2021-12-26T11:17:56Z</dcterms:created>
  <dcterms:modified xsi:type="dcterms:W3CDTF">2022-05-24T11:54:21Z</dcterms:modified>
  <cp:contentStatus/>
</cp:coreProperties>
</file>